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handoutMasterIdLst>
    <p:handoutMasterId r:id="rId9"/>
  </p:handoutMasterIdLst>
  <p:sldIdLst>
    <p:sldId id="256" r:id="rId2"/>
    <p:sldId id="258" r:id="rId3"/>
    <p:sldId id="260" r:id="rId4"/>
    <p:sldId id="265" r:id="rId5"/>
    <p:sldId id="266" r:id="rId6"/>
    <p:sldId id="267" r:id="rId7"/>
    <p:sldId id="26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73" d="100"/>
          <a:sy n="73" d="100"/>
        </p:scale>
        <p:origin x="558"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27106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931071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6511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7918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9234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5553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1553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1200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8358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6218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801843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7901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68559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9523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74320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31614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2251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3479835"/>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iming>
    <p:tnLst>
      <p:par>
        <p:cTn id="1" dur="indefinite" restart="never" nodeType="tmRoot"/>
      </p:par>
    </p:tnLst>
  </p:timing>
  <p:txStyles>
    <p:titleStyle>
      <a:lvl1pPr algn="l" defTabSz="457200" rtl="0" eaLnBrk="1" latinLnBrk="0" hangingPunct="1">
        <a:spcBef>
          <a:spcPct val="0"/>
        </a:spcBef>
        <a:buNone/>
        <a:defRPr sz="3600" b="1" kern="1200" cap="none">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cap="none" dirty="0" smtClean="0"/>
              <a:t>Religious Education</a:t>
            </a:r>
            <a:br>
              <a:rPr lang="en-GB" cap="none" dirty="0" smtClean="0"/>
            </a:br>
            <a:r>
              <a:rPr lang="en-GB" cap="none" dirty="0" smtClean="0"/>
              <a:t>Year 6</a:t>
            </a:r>
            <a:endParaRPr lang="en-GB" cap="none" dirty="0"/>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a:t>
            </a:r>
            <a:r>
              <a:rPr lang="en-GB" dirty="0" smtClean="0"/>
              <a:t>What do Humanists believe?</a:t>
            </a:r>
            <a:endParaRPr lang="en-GB" dirty="0"/>
          </a:p>
        </p:txBody>
      </p:sp>
      <p:sp>
        <p:nvSpPr>
          <p:cNvPr id="3" name="Content Placeholder 2"/>
          <p:cNvSpPr>
            <a:spLocks noGrp="1"/>
          </p:cNvSpPr>
          <p:nvPr>
            <p:ph idx="1"/>
          </p:nvPr>
        </p:nvSpPr>
        <p:spPr>
          <a:xfrm>
            <a:off x="685801" y="1856097"/>
            <a:ext cx="10131425" cy="4653887"/>
          </a:xfrm>
        </p:spPr>
        <p:txBody>
          <a:bodyPr>
            <a:normAutofit fontScale="85000" lnSpcReduction="10000"/>
          </a:bodyPr>
          <a:lstStyle/>
          <a:p>
            <a:pPr marL="0" indent="0">
              <a:buNone/>
            </a:pPr>
            <a:r>
              <a:rPr lang="en-GB" dirty="0" smtClean="0"/>
              <a:t>Syllabus:</a:t>
            </a:r>
          </a:p>
          <a:p>
            <a:r>
              <a:rPr lang="en-GB" dirty="0"/>
              <a:t>Be familiar with the term ‘agnostic’ and its two related meanings – 1) a person who holds that nothing is known or can be known about anything beyond the material world and 2) a person who does not know whether a god, gods or anything beyond the material world exists. They should know that some Humanists are </a:t>
            </a:r>
            <a:r>
              <a:rPr lang="en-GB" dirty="0" smtClean="0"/>
              <a:t>agnostic.</a:t>
            </a:r>
          </a:p>
          <a:p>
            <a:r>
              <a:rPr lang="en-GB" dirty="0" smtClean="0"/>
              <a:t>Be </a:t>
            </a:r>
            <a:r>
              <a:rPr lang="en-GB" dirty="0"/>
              <a:t>able to say why Humanism is a life stance but not a religion. </a:t>
            </a:r>
          </a:p>
          <a:p>
            <a:r>
              <a:rPr lang="en-GB" dirty="0" smtClean="0"/>
              <a:t>Know </a:t>
            </a:r>
            <a:r>
              <a:rPr lang="en-GB" dirty="0"/>
              <a:t>how secular Humanists regard life and death. They should know that the focus of their attention is on what can be achieved during this life in this world and that they hold that death is the end of </a:t>
            </a:r>
            <a:r>
              <a:rPr lang="en-GB" dirty="0" smtClean="0"/>
              <a:t>life.</a:t>
            </a:r>
          </a:p>
          <a:p>
            <a:r>
              <a:rPr lang="en-GB" dirty="0" smtClean="0"/>
              <a:t>Know </a:t>
            </a:r>
            <a:r>
              <a:rPr lang="en-GB" dirty="0"/>
              <a:t>how Humanists might celebrate marriage or conduct an event to mark the death of someone close to them. Be able to say how these differ from a religious ceremony and </a:t>
            </a:r>
            <a:r>
              <a:rPr lang="en-GB" dirty="0" smtClean="0"/>
              <a:t>why.</a:t>
            </a:r>
          </a:p>
          <a:p>
            <a:r>
              <a:rPr lang="en-GB" dirty="0" smtClean="0"/>
              <a:t>Be </a:t>
            </a:r>
            <a:r>
              <a:rPr lang="en-GB" dirty="0"/>
              <a:t>able to name two prominent Humanist scientists of the modern period and say something about their lives and contribution to our understanding of the world, e.g. Marie Curie, Albert Einstein, Helen </a:t>
            </a:r>
            <a:r>
              <a:rPr lang="en-GB" dirty="0" err="1" smtClean="0"/>
              <a:t>Caldicott</a:t>
            </a:r>
            <a:r>
              <a:rPr lang="en-GB" dirty="0" smtClean="0"/>
              <a:t>.</a:t>
            </a:r>
          </a:p>
          <a:p>
            <a:r>
              <a:rPr lang="en-GB" dirty="0" smtClean="0"/>
              <a:t>Know </a:t>
            </a:r>
            <a:r>
              <a:rPr lang="en-GB" dirty="0"/>
              <a:t>that the Humanist perspective informs music, song, poetry, literature and the visual arts and be able to refer to at least one example, e.g. John Lennon’s Imagine. </a:t>
            </a:r>
          </a:p>
          <a:p>
            <a:r>
              <a:rPr lang="en-GB" dirty="0" smtClean="0"/>
              <a:t>Be </a:t>
            </a:r>
            <a:r>
              <a:rPr lang="en-GB" dirty="0"/>
              <a:t>aware of the work of the British Humanist Association (BHA) in promoting understanding of Humanism.</a:t>
            </a:r>
            <a:endParaRPr lang="en-GB" dirty="0" smtClean="0"/>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What do Christians believe </a:t>
            </a:r>
            <a:r>
              <a:rPr lang="en-GB" dirty="0" smtClean="0"/>
              <a:t>about agape (love)?</a:t>
            </a:r>
            <a:endParaRPr lang="en-GB" dirty="0"/>
          </a:p>
        </p:txBody>
      </p:sp>
      <p:sp>
        <p:nvSpPr>
          <p:cNvPr id="3" name="Content Placeholder 2"/>
          <p:cNvSpPr>
            <a:spLocks noGrp="1"/>
          </p:cNvSpPr>
          <p:nvPr>
            <p:ph idx="1"/>
          </p:nvPr>
        </p:nvSpPr>
        <p:spPr>
          <a:xfrm>
            <a:off x="685801" y="2142067"/>
            <a:ext cx="10131425" cy="4381563"/>
          </a:xfrm>
        </p:spPr>
        <p:txBody>
          <a:bodyPr>
            <a:normAutofit/>
          </a:bodyPr>
          <a:lstStyle/>
          <a:p>
            <a:pPr marL="0" indent="0">
              <a:buNone/>
            </a:pPr>
            <a:r>
              <a:rPr lang="en-GB" dirty="0" smtClean="0"/>
              <a:t>Syllabus:</a:t>
            </a:r>
          </a:p>
          <a:p>
            <a:r>
              <a:rPr lang="en-GB" dirty="0"/>
              <a:t>Recall what Jesus said about selfless, unconditional love in the Beatitudes (part of the Sermon on the Mount, Matthew 5.1-12 &amp; 43-46). </a:t>
            </a:r>
          </a:p>
          <a:p>
            <a:r>
              <a:rPr lang="en-GB" dirty="0" smtClean="0"/>
              <a:t>Give </a:t>
            </a:r>
            <a:r>
              <a:rPr lang="en-GB" dirty="0"/>
              <a:t>examples of what Christians are doing today to live out these </a:t>
            </a:r>
            <a:r>
              <a:rPr lang="en-GB" dirty="0" smtClean="0"/>
              <a:t>beliefs.</a:t>
            </a:r>
          </a:p>
          <a:p>
            <a:r>
              <a:rPr lang="en-GB" dirty="0" smtClean="0"/>
              <a:t>Jesus </a:t>
            </a:r>
            <a:r>
              <a:rPr lang="en-GB" dirty="0"/>
              <a:t>told his followers, “As I have loved you, so you must love one another.” John 13.35. Give examples of the ways that the Christian Church shows the love of God both to its members and across society, in the UK and wider world today. E.g. visiting the sick, chaplains, hospices, food banks, rehabilitation of prisoners and addicts, helping the homeless, street pastors, promoting fair trade, aid work, education and working with youth. </a:t>
            </a:r>
          </a:p>
          <a:p>
            <a:r>
              <a:rPr lang="en-GB" dirty="0" smtClean="0"/>
              <a:t>Raise </a:t>
            </a:r>
            <a:r>
              <a:rPr lang="en-GB" dirty="0"/>
              <a:t>and suggest answers to relevant questions in response to their enquiry into how Christians put the commandment to love into practice. How do these things set an example and cut across expectations?.</a:t>
            </a:r>
            <a:endParaRPr lang="en-GB" dirty="0" smtClean="0"/>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a:t>
            </a:r>
            <a:r>
              <a:rPr lang="en-GB" dirty="0"/>
              <a:t>Term – </a:t>
            </a:r>
            <a:r>
              <a:rPr lang="en-GB" dirty="0" smtClean="0"/>
              <a:t>What do Christians believe about salvation?</a:t>
            </a:r>
            <a:endParaRPr lang="en-GB" dirty="0"/>
          </a:p>
        </p:txBody>
      </p:sp>
      <p:sp>
        <p:nvSpPr>
          <p:cNvPr id="3" name="Content Placeholder 2"/>
          <p:cNvSpPr>
            <a:spLocks noGrp="1"/>
          </p:cNvSpPr>
          <p:nvPr>
            <p:ph idx="1"/>
          </p:nvPr>
        </p:nvSpPr>
        <p:spPr>
          <a:xfrm>
            <a:off x="685801" y="1856935"/>
            <a:ext cx="10131425" cy="4839287"/>
          </a:xfrm>
        </p:spPr>
        <p:txBody>
          <a:bodyPr>
            <a:normAutofit fontScale="77500" lnSpcReduction="20000"/>
          </a:bodyPr>
          <a:lstStyle/>
          <a:p>
            <a:pPr marL="0" indent="0">
              <a:buNone/>
            </a:pPr>
            <a:r>
              <a:rPr lang="en-GB" dirty="0" smtClean="0"/>
              <a:t>Syllabus:</a:t>
            </a:r>
          </a:p>
          <a:p>
            <a:r>
              <a:rPr lang="en-GB" dirty="0"/>
              <a:t>Identify the use of the word ‘atonement’ in Christianity as referring to the forgiving or pardoning of sin through the death and resurrection of Jesus. </a:t>
            </a:r>
          </a:p>
          <a:p>
            <a:r>
              <a:rPr lang="en-GB" dirty="0" smtClean="0"/>
              <a:t>Know </a:t>
            </a:r>
            <a:r>
              <a:rPr lang="en-GB" dirty="0"/>
              <a:t>that ‘atonement’ originally meant “at-one-</a:t>
            </a:r>
            <a:r>
              <a:rPr lang="en-GB" dirty="0" err="1"/>
              <a:t>ment</a:t>
            </a:r>
            <a:r>
              <a:rPr lang="en-GB" dirty="0"/>
              <a:t>”, which means being “at one” or harmony, with </a:t>
            </a:r>
            <a:r>
              <a:rPr lang="en-GB" dirty="0" smtClean="0"/>
              <a:t>someone.</a:t>
            </a:r>
          </a:p>
          <a:p>
            <a:r>
              <a:rPr lang="en-GB" dirty="0" smtClean="0"/>
              <a:t>Know </a:t>
            </a:r>
            <a:r>
              <a:rPr lang="en-GB" dirty="0"/>
              <a:t>that Christians emphasize that Jesus is the Saviour of the world and through his death the sins of humanity have been forgiven. </a:t>
            </a:r>
          </a:p>
          <a:p>
            <a:r>
              <a:rPr lang="en-GB" dirty="0" smtClean="0"/>
              <a:t>Christians </a:t>
            </a:r>
            <a:r>
              <a:rPr lang="en-GB" dirty="0"/>
              <a:t>use a range of theories and metaphors to explain how this reconciliation works. A common approach in Western Christianity is that: </a:t>
            </a:r>
            <a:endParaRPr lang="en-GB" dirty="0" smtClean="0"/>
          </a:p>
          <a:p>
            <a:pPr lvl="1"/>
            <a:r>
              <a:rPr lang="en-GB" dirty="0" smtClean="0"/>
              <a:t>Humans </a:t>
            </a:r>
            <a:r>
              <a:rPr lang="en-GB" dirty="0"/>
              <a:t>have not lived in the way God intended – they have sinned </a:t>
            </a:r>
            <a:endParaRPr lang="en-GB" dirty="0" smtClean="0"/>
          </a:p>
          <a:p>
            <a:pPr lvl="1"/>
            <a:r>
              <a:rPr lang="en-GB" dirty="0" smtClean="0"/>
              <a:t>Having </a:t>
            </a:r>
            <a:r>
              <a:rPr lang="en-GB" dirty="0"/>
              <a:t>broken God’s Law, humans should have been punished. (Romans </a:t>
            </a:r>
            <a:r>
              <a:rPr lang="en-GB" dirty="0" smtClean="0"/>
              <a:t>6:23)</a:t>
            </a:r>
          </a:p>
          <a:p>
            <a:pPr lvl="1"/>
            <a:r>
              <a:rPr lang="en-GB" dirty="0" smtClean="0"/>
              <a:t>Jesus </a:t>
            </a:r>
            <a:r>
              <a:rPr lang="en-GB" dirty="0"/>
              <a:t>is without </a:t>
            </a:r>
            <a:r>
              <a:rPr lang="en-GB" dirty="0" smtClean="0"/>
              <a:t>sin.</a:t>
            </a:r>
          </a:p>
          <a:p>
            <a:pPr lvl="1"/>
            <a:r>
              <a:rPr lang="en-GB" dirty="0" smtClean="0"/>
              <a:t>He </a:t>
            </a:r>
            <a:r>
              <a:rPr lang="en-GB" dirty="0"/>
              <a:t>sacrifices himself in the place of </a:t>
            </a:r>
            <a:r>
              <a:rPr lang="en-GB" dirty="0" smtClean="0"/>
              <a:t>humanity.</a:t>
            </a:r>
          </a:p>
          <a:p>
            <a:pPr lvl="1"/>
            <a:r>
              <a:rPr lang="en-GB" dirty="0" smtClean="0"/>
              <a:t>Because </a:t>
            </a:r>
            <a:r>
              <a:rPr lang="en-GB" dirty="0"/>
              <a:t>Jesus is without sin, he ‘pays the price’ which should have been paid by humanity’. (Galatians 3.13) </a:t>
            </a:r>
          </a:p>
          <a:p>
            <a:r>
              <a:rPr lang="en-GB" dirty="0" smtClean="0"/>
              <a:t>Reflect </a:t>
            </a:r>
            <a:r>
              <a:rPr lang="en-GB" dirty="0"/>
              <a:t>on and appraise the view that Easter celebrates Jesus dying to take the punishment (atonement)/ pay the debt of sin (redemption) so that people can be forgiven by God and live in relationship with Him. </a:t>
            </a:r>
          </a:p>
          <a:p>
            <a:r>
              <a:rPr lang="en-GB" dirty="0" smtClean="0"/>
              <a:t>Know </a:t>
            </a:r>
            <a:r>
              <a:rPr lang="en-GB" dirty="0"/>
              <a:t>that Christians believe that Jesus rose again and that </a:t>
            </a:r>
            <a:r>
              <a:rPr lang="en-GB" dirty="0" smtClean="0"/>
              <a:t>faith </a:t>
            </a:r>
            <a:r>
              <a:rPr lang="en-GB" dirty="0"/>
              <a:t>in him will give eternal life to the believer.</a:t>
            </a:r>
          </a:p>
        </p:txBody>
      </p:sp>
    </p:spTree>
    <p:extLst>
      <p:ext uri="{BB962C8B-B14F-4D97-AF65-F5344CB8AC3E}">
        <p14:creationId xmlns:p14="http://schemas.microsoft.com/office/powerpoint/2010/main" val="35145862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Dharma?  </a:t>
            </a:r>
            <a:endParaRPr lang="en-GB" dirty="0"/>
          </a:p>
        </p:txBody>
      </p:sp>
      <p:sp>
        <p:nvSpPr>
          <p:cNvPr id="3" name="Content Placeholder 2"/>
          <p:cNvSpPr>
            <a:spLocks noGrp="1"/>
          </p:cNvSpPr>
          <p:nvPr>
            <p:ph idx="1"/>
          </p:nvPr>
        </p:nvSpPr>
        <p:spPr>
          <a:xfrm>
            <a:off x="685801" y="2142067"/>
            <a:ext cx="10131425" cy="4340620"/>
          </a:xfrm>
        </p:spPr>
        <p:txBody>
          <a:bodyPr>
            <a:normAutofit/>
          </a:bodyPr>
          <a:lstStyle/>
          <a:p>
            <a:pPr marL="0" indent="0">
              <a:buNone/>
            </a:pPr>
            <a:r>
              <a:rPr lang="en-GB" dirty="0"/>
              <a:t>Dharma = right-living, respecting life, honouring the natural world.</a:t>
            </a:r>
          </a:p>
          <a:p>
            <a:pPr marL="0" indent="0">
              <a:buNone/>
            </a:pPr>
            <a:r>
              <a:rPr lang="en-GB" dirty="0" smtClean="0"/>
              <a:t>Syllabus</a:t>
            </a:r>
            <a:r>
              <a:rPr lang="en-GB" dirty="0"/>
              <a:t>: </a:t>
            </a:r>
            <a:endParaRPr lang="en-GB" dirty="0" smtClean="0"/>
          </a:p>
          <a:p>
            <a:r>
              <a:rPr lang="en-GB" dirty="0" smtClean="0"/>
              <a:t>Know </a:t>
            </a:r>
            <a:r>
              <a:rPr lang="en-GB" dirty="0"/>
              <a:t>that the term “Hinduism” is a Western term for people who lived in Northern India, who shared the Vedas and ancient Sanskrit writings of India. Followers prefer the term “</a:t>
            </a:r>
            <a:r>
              <a:rPr lang="en-GB" dirty="0" err="1"/>
              <a:t>Sanatan</a:t>
            </a:r>
            <a:r>
              <a:rPr lang="en-GB" dirty="0"/>
              <a:t> Dharma”, which mean ‘eternal truths’ (i.e. basic teachings which have always been true and always will be). </a:t>
            </a:r>
          </a:p>
          <a:p>
            <a:r>
              <a:rPr lang="en-GB" dirty="0" smtClean="0"/>
              <a:t>Know </a:t>
            </a:r>
            <a:r>
              <a:rPr lang="en-GB" dirty="0"/>
              <a:t>the Holi festival celebrates Spring, community and equality, reminding Hindus to respect the natural world and its seasons (AMV Unit 7, 10) Also recall the </a:t>
            </a:r>
            <a:r>
              <a:rPr lang="en-GB" dirty="0" err="1"/>
              <a:t>Holika</a:t>
            </a:r>
            <a:r>
              <a:rPr lang="en-GB" dirty="0"/>
              <a:t> story, who died using her powers to try and kill </a:t>
            </a:r>
            <a:r>
              <a:rPr lang="en-GB" dirty="0" err="1"/>
              <a:t>Prahlad</a:t>
            </a:r>
            <a:r>
              <a:rPr lang="en-GB" dirty="0"/>
              <a:t>, a believer in God, and understand how this reminds Hindus to use their gifts to help not hurt others, the principle of </a:t>
            </a:r>
            <a:r>
              <a:rPr lang="en-GB" dirty="0" smtClean="0"/>
              <a:t>ahimsa.</a:t>
            </a:r>
          </a:p>
          <a:p>
            <a:r>
              <a:rPr lang="en-GB" dirty="0" smtClean="0"/>
              <a:t>Know </a:t>
            </a:r>
            <a:r>
              <a:rPr lang="en-GB" dirty="0"/>
              <a:t>the Hindu word for ‘action’ is ‘karma which means everything we do will have consequences. This is the ‘Law of Karma’. Following the Dharma will produce beneficial results. </a:t>
            </a:r>
            <a:endParaRPr lang="en-GB" dirty="0" smtClean="0"/>
          </a:p>
        </p:txBody>
      </p:sp>
    </p:spTree>
    <p:extLst>
      <p:ext uri="{BB962C8B-B14F-4D97-AF65-F5344CB8AC3E}">
        <p14:creationId xmlns:p14="http://schemas.microsoft.com/office/powerpoint/2010/main" val="39214132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Deity?  </a:t>
            </a:r>
            <a:endParaRPr lang="en-GB" dirty="0"/>
          </a:p>
        </p:txBody>
      </p:sp>
      <p:sp>
        <p:nvSpPr>
          <p:cNvPr id="3" name="Content Placeholder 2"/>
          <p:cNvSpPr>
            <a:spLocks noGrp="1"/>
          </p:cNvSpPr>
          <p:nvPr>
            <p:ph idx="1"/>
          </p:nvPr>
        </p:nvSpPr>
        <p:spPr>
          <a:xfrm>
            <a:off x="685801" y="2142067"/>
            <a:ext cx="10131425" cy="4340620"/>
          </a:xfrm>
        </p:spPr>
        <p:txBody>
          <a:bodyPr>
            <a:normAutofit fontScale="92500" lnSpcReduction="10000"/>
          </a:bodyPr>
          <a:lstStyle/>
          <a:p>
            <a:pPr marL="0" indent="0">
              <a:buNone/>
            </a:pPr>
            <a:r>
              <a:rPr lang="en-GB" dirty="0"/>
              <a:t>Deity </a:t>
            </a:r>
            <a:r>
              <a:rPr lang="en-GB" dirty="0" smtClean="0"/>
              <a:t>= Brahman</a:t>
            </a:r>
            <a:r>
              <a:rPr lang="en-GB" dirty="0"/>
              <a:t>, Deva, Devi, </a:t>
            </a:r>
            <a:r>
              <a:rPr lang="en-GB" dirty="0" smtClean="0"/>
              <a:t>Avatar. </a:t>
            </a:r>
          </a:p>
          <a:p>
            <a:pPr marL="0" indent="0">
              <a:buNone/>
            </a:pPr>
            <a:r>
              <a:rPr lang="en-GB" dirty="0" smtClean="0"/>
              <a:t>Syllabus</a:t>
            </a:r>
            <a:r>
              <a:rPr lang="en-GB" dirty="0"/>
              <a:t>:</a:t>
            </a:r>
            <a:endParaRPr lang="en-GB" dirty="0" smtClean="0"/>
          </a:p>
          <a:p>
            <a:r>
              <a:rPr lang="en-GB" dirty="0"/>
              <a:t>Understand that thousands of years ago, Hindu books called the Vedas described many ways of thinking about God with special names, images and stories to help Hindus remember and understand about God. Hindus pray to God by any of these names and </a:t>
            </a:r>
            <a:r>
              <a:rPr lang="en-GB" dirty="0" smtClean="0"/>
              <a:t>ways.</a:t>
            </a:r>
          </a:p>
          <a:p>
            <a:r>
              <a:rPr lang="en-GB" dirty="0" smtClean="0"/>
              <a:t>Recall </a:t>
            </a:r>
            <a:r>
              <a:rPr lang="en-GB" dirty="0"/>
              <a:t>the story of Shiva and the Ganges. Understand that Hindus believe that whilst the natural world is all from within God and so is to be treated as special, the Ganges is a holy river to visit and Shiva is a special and particularly powerful form of God to </a:t>
            </a:r>
            <a:r>
              <a:rPr lang="en-GB" dirty="0" smtClean="0"/>
              <a:t>worship.</a:t>
            </a:r>
          </a:p>
          <a:p>
            <a:r>
              <a:rPr lang="en-GB" dirty="0" smtClean="0"/>
              <a:t>Hinduism </a:t>
            </a:r>
            <a:r>
              <a:rPr lang="en-GB" dirty="0"/>
              <a:t>teaches that there is one Supreme Being/Person, Brahman. Brahman is everywhere and everything that exists lives in Brahman all the time. Nothing would exist if Brahman was not in it. </a:t>
            </a:r>
          </a:p>
          <a:p>
            <a:r>
              <a:rPr lang="en-GB" dirty="0" smtClean="0"/>
              <a:t>Recognise </a:t>
            </a:r>
            <a:r>
              <a:rPr lang="en-GB" dirty="0"/>
              <a:t>the symbol often associated with Hinduism: </a:t>
            </a:r>
            <a:r>
              <a:rPr lang="en-GB" dirty="0" err="1"/>
              <a:t>Aum</a:t>
            </a:r>
            <a:r>
              <a:rPr lang="en-GB" dirty="0"/>
              <a:t>. The sound is sacred and is a way of describing Brahman. </a:t>
            </a:r>
          </a:p>
        </p:txBody>
      </p:sp>
    </p:spTree>
    <p:extLst>
      <p:ext uri="{BB962C8B-B14F-4D97-AF65-F5344CB8AC3E}">
        <p14:creationId xmlns:p14="http://schemas.microsoft.com/office/powerpoint/2010/main" val="19120705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Atman</a:t>
            </a:r>
            <a:r>
              <a:rPr lang="en-GB" dirty="0"/>
              <a:t>? </a:t>
            </a:r>
            <a:r>
              <a:rPr lang="en-GB" dirty="0" smtClean="0"/>
              <a:t> </a:t>
            </a:r>
            <a:endParaRPr lang="en-GB" dirty="0"/>
          </a:p>
        </p:txBody>
      </p:sp>
      <p:sp>
        <p:nvSpPr>
          <p:cNvPr id="3" name="Content Placeholder 2"/>
          <p:cNvSpPr>
            <a:spLocks noGrp="1"/>
          </p:cNvSpPr>
          <p:nvPr>
            <p:ph idx="1"/>
          </p:nvPr>
        </p:nvSpPr>
        <p:spPr>
          <a:xfrm>
            <a:off x="685801" y="2142067"/>
            <a:ext cx="10131425" cy="4340620"/>
          </a:xfrm>
        </p:spPr>
        <p:txBody>
          <a:bodyPr>
            <a:normAutofit fontScale="92500" lnSpcReduction="20000"/>
          </a:bodyPr>
          <a:lstStyle/>
          <a:p>
            <a:pPr marL="0" indent="0">
              <a:buNone/>
            </a:pPr>
            <a:r>
              <a:rPr lang="en-GB" dirty="0"/>
              <a:t>Atman </a:t>
            </a:r>
            <a:r>
              <a:rPr lang="en-GB" dirty="0" smtClean="0"/>
              <a:t>= The </a:t>
            </a:r>
            <a:r>
              <a:rPr lang="en-GB" dirty="0"/>
              <a:t>Divine </a:t>
            </a:r>
            <a:r>
              <a:rPr lang="en-GB" dirty="0" smtClean="0"/>
              <a:t>within, the soul.</a:t>
            </a:r>
            <a:endParaRPr lang="en-GB" dirty="0"/>
          </a:p>
          <a:p>
            <a:pPr marL="0" indent="0">
              <a:buNone/>
            </a:pPr>
            <a:r>
              <a:rPr lang="en-GB" dirty="0" smtClean="0"/>
              <a:t>Syllabus:</a:t>
            </a:r>
            <a:endParaRPr lang="en-GB" dirty="0"/>
          </a:p>
          <a:p>
            <a:r>
              <a:rPr lang="en-GB" dirty="0"/>
              <a:t>Recall the Hindu greeting Namaste and its meaning: ‘I respect you’, because Hindus believe the same God is inside every heart and must be treated as one world-family. </a:t>
            </a:r>
            <a:endParaRPr lang="en-GB" dirty="0" smtClean="0"/>
          </a:p>
          <a:p>
            <a:r>
              <a:rPr lang="en-GB" dirty="0" smtClean="0"/>
              <a:t>Hindus </a:t>
            </a:r>
            <a:r>
              <a:rPr lang="en-GB" dirty="0"/>
              <a:t>believe in Reincarnation: the belief that when a body dies their atman (“soul”) may move onto another being. In the Bhagavad Gita this is likened to someone changing dirty clothes for clean ones. Similarly, the Atman casts off its worn-out body for a new one. (Bhagavad Gita 2:22</a:t>
            </a:r>
            <a:r>
              <a:rPr lang="en-GB" dirty="0" smtClean="0"/>
              <a:t>).</a:t>
            </a:r>
          </a:p>
          <a:p>
            <a:r>
              <a:rPr lang="en-GB" dirty="0" smtClean="0"/>
              <a:t>The </a:t>
            </a:r>
            <a:r>
              <a:rPr lang="en-GB" dirty="0"/>
              <a:t>Atman persists and is reborn many times. This continual cycle is called Samsara.  The type of life an Atman moves onto depends on its previous one. This is determined by the Law of </a:t>
            </a:r>
            <a:r>
              <a:rPr lang="en-GB" dirty="0" smtClean="0"/>
              <a:t>Karma.</a:t>
            </a:r>
          </a:p>
          <a:p>
            <a:r>
              <a:rPr lang="en-GB" dirty="0" smtClean="0"/>
              <a:t>The </a:t>
            </a:r>
            <a:r>
              <a:rPr lang="en-GB" dirty="0"/>
              <a:t>end of Samsara is called Moksha. The soul breaks out of reincarnation and joins with Brahman  Raise and suggest answers to relevant questions in response to the Hindu belief in Dharma, deity and Atman. </a:t>
            </a:r>
          </a:p>
          <a:p>
            <a:r>
              <a:rPr lang="en-GB" dirty="0" smtClean="0"/>
              <a:t>Attempt </a:t>
            </a:r>
            <a:r>
              <a:rPr lang="en-GB" dirty="0"/>
              <a:t>to support their answers using reasons and/or information. </a:t>
            </a:r>
          </a:p>
        </p:txBody>
      </p:sp>
    </p:spTree>
    <p:extLst>
      <p:ext uri="{BB962C8B-B14F-4D97-AF65-F5344CB8AC3E}">
        <p14:creationId xmlns:p14="http://schemas.microsoft.com/office/powerpoint/2010/main" val="322851689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2893</TotalTime>
  <Words>1254</Words>
  <Application>Microsoft Office PowerPoint</Application>
  <PresentationFormat>Widescreen</PresentationFormat>
  <Paragraphs>51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Century Gothic</vt:lpstr>
      <vt:lpstr>Celestial</vt:lpstr>
      <vt:lpstr>Religious Education Year 6</vt:lpstr>
      <vt:lpstr>Autumn Term – What do Humanists believe?</vt:lpstr>
      <vt:lpstr>Autumn Term – What do Christians believe about agape (love)?</vt:lpstr>
      <vt:lpstr>Spring Term – What do Christians believe about salvation?</vt:lpstr>
      <vt:lpstr>Summer Term – What do Hindus believe about Dharma?  </vt:lpstr>
      <vt:lpstr>Summer Term – What do Hindus believe about Deity?  </vt:lpstr>
      <vt:lpstr>Summer Term – What do Hindus believe about Atman?  </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27</cp:revision>
  <dcterms:created xsi:type="dcterms:W3CDTF">2020-08-15T13:11:53Z</dcterms:created>
  <dcterms:modified xsi:type="dcterms:W3CDTF">2022-09-03T08:03:44Z</dcterms:modified>
</cp:coreProperties>
</file>