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handoutMasterIdLst>
    <p:handoutMasterId r:id="rId9"/>
  </p:handoutMasterIdLst>
  <p:sldIdLst>
    <p:sldId id="256" r:id="rId2"/>
    <p:sldId id="258" r:id="rId3"/>
    <p:sldId id="262" r:id="rId4"/>
    <p:sldId id="257" r:id="rId5"/>
    <p:sldId id="263" r:id="rId6"/>
    <p:sldId id="260" r:id="rId7"/>
    <p:sldId id="264"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74" autoAdjust="0"/>
    <p:restoredTop sz="94660"/>
  </p:normalViewPr>
  <p:slideViewPr>
    <p:cSldViewPr snapToGrid="0">
      <p:cViewPr varScale="1">
        <p:scale>
          <a:sx n="73" d="100"/>
          <a:sy n="73" d="100"/>
        </p:scale>
        <p:origin x="720" y="78"/>
      </p:cViewPr>
      <p:guideLst/>
    </p:cSldViewPr>
  </p:slideViewPr>
  <p:notesTextViewPr>
    <p:cViewPr>
      <p:scale>
        <a:sx n="1" d="1"/>
        <a:sy n="1" d="1"/>
      </p:scale>
      <p:origin x="0" y="0"/>
    </p:cViewPr>
  </p:notesTextViewPr>
  <p:notesViewPr>
    <p:cSldViewPr snapToGrid="0">
      <p:cViewPr varScale="1">
        <p:scale>
          <a:sx n="53" d="100"/>
          <a:sy n="53" d="100"/>
        </p:scale>
        <p:origin x="284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BDD292-9749-4CC9-8FA0-06A32CFB10B7}" type="datetimeFigureOut">
              <a:rPr lang="en-GB" smtClean="0"/>
              <a:t>03/09/2022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7E98F6-31B2-4940-AB49-89CDAFAE3458}" type="slidenum">
              <a:rPr lang="en-GB" smtClean="0"/>
              <a:t>‹#›</a:t>
            </a:fld>
            <a:endParaRPr lang="en-GB"/>
          </a:p>
        </p:txBody>
      </p:sp>
    </p:spTree>
    <p:extLst>
      <p:ext uri="{BB962C8B-B14F-4D97-AF65-F5344CB8AC3E}">
        <p14:creationId xmlns:p14="http://schemas.microsoft.com/office/powerpoint/2010/main" val="178301589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b="1">
                <a:effectLst/>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695165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hasCustomPrompt="1"/>
          </p:nvPr>
        </p:nvSpPr>
        <p:spPr/>
        <p:txBody>
          <a:bodyPr/>
          <a:lstStyle>
            <a:lvl1pPr>
              <a:defRPr b="1" cap="none"/>
            </a:lvl1pPr>
          </a:lstStyle>
          <a:p>
            <a:r>
              <a:rPr lang="en-US" dirty="0"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406842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221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2269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6312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448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7093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5061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2613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14132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58929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1828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13488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80379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0550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08528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6400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9/3/2022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190650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iming>
    <p:tnLst>
      <p:par>
        <p:cTn id="1" dur="indefinite" restart="never" nodeType="tmRoot"/>
      </p:par>
    </p:tnLst>
  </p:timing>
  <p:txStyles>
    <p:titleStyle>
      <a:lvl1pPr algn="l" defTabSz="457200" rtl="0" eaLnBrk="1" latinLnBrk="0" hangingPunct="1">
        <a:spcBef>
          <a:spcPct val="0"/>
        </a:spcBef>
        <a:buNone/>
        <a:defRPr sz="3600" kern="1200" cap="all">
          <a:ln w="3175" cmpd="sng">
            <a:noFill/>
          </a:ln>
          <a:solidFill>
            <a:schemeClr val="tx1"/>
          </a:solidFill>
          <a:effectLst/>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Century Gothic" panose="020B0502020202020204" pitchFamily="34" charset="0"/>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Century Gothic" panose="020B0502020202020204" pitchFamily="34" charset="0"/>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Century Gothic" panose="020B0502020202020204" pitchFamily="34" charset="0"/>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cap="none" dirty="0" smtClean="0"/>
              <a:t>Religious Education</a:t>
            </a:r>
            <a:br>
              <a:rPr lang="en-GB" cap="none" dirty="0" smtClean="0"/>
            </a:br>
            <a:r>
              <a:rPr lang="en-GB" cap="none" dirty="0" smtClean="0"/>
              <a:t>Year 3</a:t>
            </a:r>
            <a:endParaRPr lang="en-GB" cap="none" dirty="0"/>
          </a:p>
        </p:txBody>
      </p:sp>
      <p:sp>
        <p:nvSpPr>
          <p:cNvPr id="3" name="Subtitle 2"/>
          <p:cNvSpPr>
            <a:spLocks noGrp="1"/>
          </p:cNvSpPr>
          <p:nvPr>
            <p:ph type="subTitle" idx="1"/>
          </p:nvPr>
        </p:nvSpPr>
        <p:spPr/>
        <p:txBody>
          <a:bodyPr/>
          <a:lstStyle/>
          <a:p>
            <a:r>
              <a:rPr lang="en-GB" dirty="0"/>
              <a:t>Awareness, mystery &amp; value syllabus</a:t>
            </a:r>
          </a:p>
        </p:txBody>
      </p:sp>
    </p:spTree>
    <p:extLst>
      <p:ext uri="{BB962C8B-B14F-4D97-AF65-F5344CB8AC3E}">
        <p14:creationId xmlns:p14="http://schemas.microsoft.com/office/powerpoint/2010/main" val="1642541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Autumn </a:t>
            </a:r>
            <a:r>
              <a:rPr lang="en-GB" dirty="0"/>
              <a:t>Term – </a:t>
            </a:r>
            <a:r>
              <a:rPr lang="en-GB" dirty="0" smtClean="0"/>
              <a:t>What do Christians believe about God? </a:t>
            </a:r>
            <a:endParaRPr lang="en-GB" dirty="0"/>
          </a:p>
        </p:txBody>
      </p:sp>
      <p:sp>
        <p:nvSpPr>
          <p:cNvPr id="3" name="Content Placeholder 2"/>
          <p:cNvSpPr>
            <a:spLocks noGrp="1"/>
          </p:cNvSpPr>
          <p:nvPr>
            <p:ph idx="1"/>
          </p:nvPr>
        </p:nvSpPr>
        <p:spPr>
          <a:xfrm>
            <a:off x="685801" y="2142067"/>
            <a:ext cx="10131425" cy="4258733"/>
          </a:xfrm>
        </p:spPr>
        <p:txBody>
          <a:bodyPr>
            <a:normAutofit/>
          </a:bodyPr>
          <a:lstStyle/>
          <a:p>
            <a:pPr marL="0" indent="0">
              <a:buNone/>
            </a:pPr>
            <a:r>
              <a:rPr lang="en-GB" dirty="0" smtClean="0"/>
              <a:t>Syllabus:</a:t>
            </a:r>
          </a:p>
          <a:p>
            <a:r>
              <a:rPr lang="en-GB" dirty="0"/>
              <a:t>Christians believe the Bible talks about what God is like and his relationship with people who believe in </a:t>
            </a:r>
            <a:r>
              <a:rPr lang="en-GB" dirty="0" smtClean="0"/>
              <a:t>Him.</a:t>
            </a:r>
          </a:p>
          <a:p>
            <a:r>
              <a:rPr lang="en-GB" dirty="0" smtClean="0"/>
              <a:t>Christians </a:t>
            </a:r>
            <a:r>
              <a:rPr lang="en-GB" dirty="0"/>
              <a:t>will describe one God as Father (parent), Son and Holy Spirit. The Trinity. </a:t>
            </a:r>
            <a:endParaRPr lang="en-GB" dirty="0" smtClean="0"/>
          </a:p>
          <a:p>
            <a:r>
              <a:rPr lang="en-GB" dirty="0" smtClean="0"/>
              <a:t>Recall </a:t>
            </a:r>
            <a:r>
              <a:rPr lang="en-GB" dirty="0"/>
              <a:t>what happens in both Infant Baptism and Believers’ Baptism. Water is used. The person baptising usually says “I baptise you in the name of the Father, and the son, and the Holy spirit.” The person is welcomed into the Christian </a:t>
            </a:r>
            <a:r>
              <a:rPr lang="en-GB" dirty="0" smtClean="0"/>
              <a:t>Church.</a:t>
            </a:r>
          </a:p>
          <a:p>
            <a:r>
              <a:rPr lang="en-GB" dirty="0" smtClean="0"/>
              <a:t>Raise </a:t>
            </a:r>
            <a:r>
              <a:rPr lang="en-GB" dirty="0"/>
              <a:t>and suggest answers to relevant questions in response to their enquiry into what Christians believe about God. </a:t>
            </a:r>
            <a:endParaRPr lang="en-GB" dirty="0" smtClean="0"/>
          </a:p>
        </p:txBody>
      </p:sp>
    </p:spTree>
    <p:extLst>
      <p:ext uri="{BB962C8B-B14F-4D97-AF65-F5344CB8AC3E}">
        <p14:creationId xmlns:p14="http://schemas.microsoft.com/office/powerpoint/2010/main" val="7379171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Autumn </a:t>
            </a:r>
            <a:r>
              <a:rPr lang="en-GB" dirty="0"/>
              <a:t>Term – </a:t>
            </a:r>
            <a:r>
              <a:rPr lang="en-GB" dirty="0" smtClean="0"/>
              <a:t>What do Christians believe about </a:t>
            </a:r>
            <a:r>
              <a:rPr lang="en-GB" dirty="0"/>
              <a:t>i</a:t>
            </a:r>
            <a:r>
              <a:rPr lang="en-GB" dirty="0" smtClean="0"/>
              <a:t>ncarnation? </a:t>
            </a:r>
            <a:endParaRPr lang="en-GB" dirty="0"/>
          </a:p>
        </p:txBody>
      </p:sp>
      <p:sp>
        <p:nvSpPr>
          <p:cNvPr id="3" name="Content Placeholder 2"/>
          <p:cNvSpPr>
            <a:spLocks noGrp="1"/>
          </p:cNvSpPr>
          <p:nvPr>
            <p:ph idx="1"/>
          </p:nvPr>
        </p:nvSpPr>
        <p:spPr>
          <a:xfrm>
            <a:off x="685801" y="2142067"/>
            <a:ext cx="10131425" cy="4258733"/>
          </a:xfrm>
        </p:spPr>
        <p:txBody>
          <a:bodyPr>
            <a:normAutofit/>
          </a:bodyPr>
          <a:lstStyle/>
          <a:p>
            <a:pPr marL="0" indent="0">
              <a:buNone/>
            </a:pPr>
            <a:r>
              <a:rPr lang="en-GB" dirty="0" smtClean="0"/>
              <a:t>Syllabus:</a:t>
            </a:r>
          </a:p>
          <a:p>
            <a:r>
              <a:rPr lang="en-GB" dirty="0"/>
              <a:t>Recall stories from the Bible of Jesus miracles – what do they say about Jesus? e.g. that Jesus calmed a storm – he had power over the forces of nature Mark 4.35-41, healing </a:t>
            </a:r>
            <a:r>
              <a:rPr lang="en-GB" dirty="0" err="1"/>
              <a:t>Jairus</a:t>
            </a:r>
            <a:r>
              <a:rPr lang="en-GB" dirty="0"/>
              <a:t>’ daughter – that he had power over death (Luke 8. 40-56</a:t>
            </a:r>
            <a:r>
              <a:rPr lang="en-GB" dirty="0" smtClean="0"/>
              <a:t>).</a:t>
            </a:r>
          </a:p>
          <a:p>
            <a:r>
              <a:rPr lang="en-GB" dirty="0" smtClean="0"/>
              <a:t>Understand </a:t>
            </a:r>
            <a:r>
              <a:rPr lang="en-GB" dirty="0"/>
              <a:t>what Christians believe this and other stories from the Bible say about who Jesus is – that only God can do things like this. Christians believe that Jesus is the Son of </a:t>
            </a:r>
            <a:r>
              <a:rPr lang="en-GB" dirty="0" smtClean="0"/>
              <a:t>God.</a:t>
            </a:r>
          </a:p>
          <a:p>
            <a:r>
              <a:rPr lang="en-GB" dirty="0" smtClean="0"/>
              <a:t>Raise </a:t>
            </a:r>
            <a:r>
              <a:rPr lang="en-GB" dirty="0"/>
              <a:t>and suggest answers to relevant questions in response to their enquiry into the accounts of these miracles and what Christians say about who Jesus is. </a:t>
            </a:r>
            <a:endParaRPr lang="en-GB" dirty="0" smtClean="0"/>
          </a:p>
        </p:txBody>
      </p:sp>
    </p:spTree>
    <p:extLst>
      <p:ext uri="{BB962C8B-B14F-4D97-AF65-F5344CB8AC3E}">
        <p14:creationId xmlns:p14="http://schemas.microsoft.com/office/powerpoint/2010/main" val="25538606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609600"/>
            <a:ext cx="10131425" cy="1456267"/>
          </a:xfrm>
        </p:spPr>
        <p:txBody>
          <a:bodyPr>
            <a:normAutofit/>
          </a:bodyPr>
          <a:lstStyle/>
          <a:p>
            <a:r>
              <a:rPr lang="en-GB" dirty="0" smtClean="0"/>
              <a:t>Spring Term – </a:t>
            </a:r>
            <a:r>
              <a:rPr lang="en-GB" dirty="0"/>
              <a:t>What do Jews believe about God and the </a:t>
            </a:r>
            <a:r>
              <a:rPr lang="en-GB" dirty="0" smtClean="0"/>
              <a:t>Covenant? </a:t>
            </a:r>
            <a:endParaRPr lang="en-GB" dirty="0"/>
          </a:p>
        </p:txBody>
      </p:sp>
      <p:sp>
        <p:nvSpPr>
          <p:cNvPr id="3" name="Content Placeholder 2"/>
          <p:cNvSpPr>
            <a:spLocks noGrp="1"/>
          </p:cNvSpPr>
          <p:nvPr>
            <p:ph idx="1"/>
          </p:nvPr>
        </p:nvSpPr>
        <p:spPr>
          <a:xfrm>
            <a:off x="685801" y="2142067"/>
            <a:ext cx="10131425" cy="4490746"/>
          </a:xfrm>
        </p:spPr>
        <p:txBody>
          <a:bodyPr>
            <a:normAutofit fontScale="85000" lnSpcReduction="20000"/>
          </a:bodyPr>
          <a:lstStyle/>
          <a:p>
            <a:pPr marL="0" indent="0">
              <a:buNone/>
            </a:pPr>
            <a:r>
              <a:rPr lang="en-GB" dirty="0" smtClean="0"/>
              <a:t>Syllabus:</a:t>
            </a:r>
          </a:p>
          <a:p>
            <a:r>
              <a:rPr lang="en-GB" dirty="0"/>
              <a:t>God first made his covenant agreement with Abraham. God promises he would be the father of a great nation, the Jewish people, who will live in the land of </a:t>
            </a:r>
            <a:r>
              <a:rPr lang="en-GB" dirty="0" smtClean="0"/>
              <a:t>Canaan.</a:t>
            </a:r>
          </a:p>
          <a:p>
            <a:r>
              <a:rPr lang="en-GB" dirty="0" smtClean="0"/>
              <a:t>Recall </a:t>
            </a:r>
            <a:r>
              <a:rPr lang="en-GB" dirty="0"/>
              <a:t>the story of the giving of the 10 commandments to Moses: The people of Israel are enslaved in Egypt; God sends 10 plagues; the Pharaoh releases the Jews; this hasty departure is known as the exodus; the Jews spent 40 years as nomads; Moses went up Mt Sinai to receive from God the 10 commandments and other commandments which were the rules Jews had to live </a:t>
            </a:r>
            <a:r>
              <a:rPr lang="en-GB" dirty="0" smtClean="0"/>
              <a:t>by.</a:t>
            </a:r>
          </a:p>
          <a:p>
            <a:r>
              <a:rPr lang="en-GB" dirty="0" smtClean="0"/>
              <a:t>Understand </a:t>
            </a:r>
            <a:r>
              <a:rPr lang="en-GB" dirty="0"/>
              <a:t>that the Jews made an agreement or covenant with God: If Jews agree to obey His commandments; the Jews would be His Chosen </a:t>
            </a:r>
            <a:r>
              <a:rPr lang="en-GB" dirty="0" smtClean="0"/>
              <a:t>people.</a:t>
            </a:r>
          </a:p>
          <a:p>
            <a:r>
              <a:rPr lang="en-GB" dirty="0" smtClean="0"/>
              <a:t>Know </a:t>
            </a:r>
            <a:r>
              <a:rPr lang="en-GB" dirty="0"/>
              <a:t>that Jews celebrate the exodus at the week-long Passover festival; at the Seder meal Jews re-tell the story of the Exodus using symbolic food. The festival recalls this as a key event in their history because it shows: (a) God was at work in the events of history (b) they have been chosen to have a special relationship with </a:t>
            </a:r>
            <a:r>
              <a:rPr lang="en-GB" dirty="0" smtClean="0"/>
              <a:t>God.</a:t>
            </a:r>
          </a:p>
          <a:p>
            <a:r>
              <a:rPr lang="en-GB" dirty="0" smtClean="0"/>
              <a:t>Understand </a:t>
            </a:r>
            <a:r>
              <a:rPr lang="en-GB" dirty="0"/>
              <a:t>that Jews believe there is one God who should be placed above all </a:t>
            </a:r>
            <a:r>
              <a:rPr lang="en-GB" dirty="0" smtClean="0"/>
              <a:t>else.</a:t>
            </a:r>
          </a:p>
          <a:p>
            <a:r>
              <a:rPr lang="en-GB" dirty="0" smtClean="0"/>
              <a:t>The </a:t>
            </a:r>
            <a:r>
              <a:rPr lang="en-GB" dirty="0"/>
              <a:t>Shema, which expresses these key beliefs, is placed on the doorpost of Jewish houses in a </a:t>
            </a:r>
            <a:r>
              <a:rPr lang="en-GB" dirty="0" err="1" smtClean="0"/>
              <a:t>Mezezah</a:t>
            </a:r>
            <a:r>
              <a:rPr lang="en-GB" dirty="0" smtClean="0"/>
              <a:t>.</a:t>
            </a:r>
          </a:p>
          <a:p>
            <a:r>
              <a:rPr lang="en-GB" dirty="0" smtClean="0"/>
              <a:t>Raise </a:t>
            </a:r>
            <a:r>
              <a:rPr lang="en-GB" dirty="0"/>
              <a:t>and suggest answers to relevant questions in response to the story of Moses and the giving of the 10 </a:t>
            </a:r>
            <a:r>
              <a:rPr lang="en-GB" dirty="0" smtClean="0"/>
              <a:t>commandments.</a:t>
            </a:r>
          </a:p>
          <a:p>
            <a:r>
              <a:rPr lang="en-GB" dirty="0" smtClean="0"/>
              <a:t>Attempt </a:t>
            </a:r>
            <a:r>
              <a:rPr lang="en-GB" dirty="0"/>
              <a:t>to support their answers using reasons and/or information. </a:t>
            </a:r>
          </a:p>
        </p:txBody>
      </p:sp>
    </p:spTree>
    <p:extLst>
      <p:ext uri="{BB962C8B-B14F-4D97-AF65-F5344CB8AC3E}">
        <p14:creationId xmlns:p14="http://schemas.microsoft.com/office/powerpoint/2010/main" val="18952090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609600"/>
            <a:ext cx="10131425" cy="1456267"/>
          </a:xfrm>
        </p:spPr>
        <p:txBody>
          <a:bodyPr>
            <a:normAutofit/>
          </a:bodyPr>
          <a:lstStyle/>
          <a:p>
            <a:r>
              <a:rPr lang="en-GB" dirty="0" smtClean="0"/>
              <a:t>Spring Term – </a:t>
            </a:r>
            <a:r>
              <a:rPr lang="en-GB" dirty="0"/>
              <a:t>What do Jews believe </a:t>
            </a:r>
            <a:r>
              <a:rPr lang="en-GB" dirty="0" smtClean="0"/>
              <a:t>about the Torah? </a:t>
            </a:r>
            <a:endParaRPr lang="en-GB" dirty="0"/>
          </a:p>
        </p:txBody>
      </p:sp>
      <p:sp>
        <p:nvSpPr>
          <p:cNvPr id="3" name="Content Placeholder 2"/>
          <p:cNvSpPr>
            <a:spLocks noGrp="1"/>
          </p:cNvSpPr>
          <p:nvPr>
            <p:ph idx="1"/>
          </p:nvPr>
        </p:nvSpPr>
        <p:spPr>
          <a:xfrm>
            <a:off x="685801" y="2142067"/>
            <a:ext cx="10131425" cy="4340620"/>
          </a:xfrm>
        </p:spPr>
        <p:txBody>
          <a:bodyPr>
            <a:normAutofit fontScale="77500" lnSpcReduction="20000"/>
          </a:bodyPr>
          <a:lstStyle/>
          <a:p>
            <a:pPr marL="0" indent="0">
              <a:buNone/>
            </a:pPr>
            <a:r>
              <a:rPr lang="en-GB" dirty="0" smtClean="0"/>
              <a:t>Syllabus:</a:t>
            </a:r>
          </a:p>
          <a:p>
            <a:r>
              <a:rPr lang="en-GB" dirty="0" smtClean="0"/>
              <a:t>On </a:t>
            </a:r>
            <a:r>
              <a:rPr lang="en-GB" dirty="0"/>
              <a:t>the Shabbat Jews attend the synagogue, where they worship God. Doing this develops a sense of community. </a:t>
            </a:r>
          </a:p>
          <a:p>
            <a:r>
              <a:rPr lang="en-GB" dirty="0" smtClean="0"/>
              <a:t>The </a:t>
            </a:r>
            <a:r>
              <a:rPr lang="en-GB" dirty="0"/>
              <a:t>reading of the Torah is central to the service: during the service there will be readings from the Torah. </a:t>
            </a:r>
          </a:p>
          <a:p>
            <a:r>
              <a:rPr lang="en-GB" dirty="0" smtClean="0"/>
              <a:t>In </a:t>
            </a:r>
            <a:r>
              <a:rPr lang="en-GB" dirty="0"/>
              <a:t>the synagogue the Torah (</a:t>
            </a:r>
            <a:r>
              <a:rPr lang="en-GB" dirty="0" err="1"/>
              <a:t>Sefer</a:t>
            </a:r>
            <a:r>
              <a:rPr lang="en-GB" dirty="0"/>
              <a:t> Torah) is written on parchment, which are written by hand with a special ink. The importance of the scrolls is shown by the way they </a:t>
            </a:r>
            <a:r>
              <a:rPr lang="en-GB" dirty="0" smtClean="0"/>
              <a:t>are:</a:t>
            </a:r>
          </a:p>
          <a:p>
            <a:pPr lvl="1"/>
            <a:r>
              <a:rPr lang="en-GB" dirty="0" smtClean="0"/>
              <a:t>Never </a:t>
            </a:r>
            <a:r>
              <a:rPr lang="en-GB" dirty="0"/>
              <a:t>touched by human hands- a special pointer is </a:t>
            </a:r>
            <a:r>
              <a:rPr lang="en-GB" dirty="0" smtClean="0"/>
              <a:t>used.</a:t>
            </a:r>
          </a:p>
          <a:p>
            <a:pPr lvl="1"/>
            <a:r>
              <a:rPr lang="en-GB" dirty="0" smtClean="0"/>
              <a:t>Each </a:t>
            </a:r>
            <a:r>
              <a:rPr lang="en-GB" dirty="0"/>
              <a:t>scroll has a mantle (</a:t>
            </a:r>
            <a:r>
              <a:rPr lang="en-GB" dirty="0" smtClean="0"/>
              <a:t>cover).</a:t>
            </a:r>
          </a:p>
          <a:p>
            <a:pPr lvl="1"/>
            <a:r>
              <a:rPr lang="en-GB" dirty="0" smtClean="0"/>
              <a:t>Once </a:t>
            </a:r>
            <a:r>
              <a:rPr lang="en-GB" dirty="0"/>
              <a:t>they have been used, they are returned to the </a:t>
            </a:r>
            <a:r>
              <a:rPr lang="en-GB" dirty="0" smtClean="0"/>
              <a:t>Ark.</a:t>
            </a:r>
          </a:p>
          <a:p>
            <a:pPr lvl="1"/>
            <a:r>
              <a:rPr lang="en-GB" dirty="0" smtClean="0"/>
              <a:t>There </a:t>
            </a:r>
            <a:r>
              <a:rPr lang="en-GB" dirty="0"/>
              <a:t>is an ever-burning lamp outside the Ark to show God is always </a:t>
            </a:r>
            <a:r>
              <a:rPr lang="en-GB" dirty="0" smtClean="0"/>
              <a:t>present.</a:t>
            </a:r>
          </a:p>
          <a:p>
            <a:r>
              <a:rPr lang="en-GB" dirty="0" smtClean="0"/>
              <a:t>Know </a:t>
            </a:r>
            <a:r>
              <a:rPr lang="en-GB" dirty="0"/>
              <a:t>that some Jews wear </a:t>
            </a:r>
            <a:r>
              <a:rPr lang="en-GB" dirty="0" err="1"/>
              <a:t>Tephilin</a:t>
            </a:r>
            <a:r>
              <a:rPr lang="en-GB" dirty="0"/>
              <a:t> (or </a:t>
            </a:r>
            <a:r>
              <a:rPr lang="en-GB" dirty="0" err="1"/>
              <a:t>Tefillin</a:t>
            </a:r>
            <a:r>
              <a:rPr lang="en-GB" dirty="0"/>
              <a:t>), which are two straps with boxes on and contain small pieces of parchment from Torah, on the forehead to remind Jews they must love God with their mind and on their arm facing the heart to remind Jews they must love God with all their heart. </a:t>
            </a:r>
          </a:p>
          <a:p>
            <a:r>
              <a:rPr lang="en-GB" dirty="0" smtClean="0"/>
              <a:t>Know </a:t>
            </a:r>
            <a:r>
              <a:rPr lang="en-GB" dirty="0"/>
              <a:t>the Torah is written in Hebrew. </a:t>
            </a:r>
          </a:p>
          <a:p>
            <a:r>
              <a:rPr lang="en-GB" dirty="0" smtClean="0"/>
              <a:t>Raise </a:t>
            </a:r>
            <a:r>
              <a:rPr lang="en-GB" dirty="0"/>
              <a:t>and suggest answers to relevant questions in response to the importance and respect Jews give to the </a:t>
            </a:r>
            <a:r>
              <a:rPr lang="en-GB" dirty="0" smtClean="0"/>
              <a:t>Torah.</a:t>
            </a:r>
          </a:p>
          <a:p>
            <a:r>
              <a:rPr lang="en-GB" dirty="0" smtClean="0"/>
              <a:t>Attempt </a:t>
            </a:r>
            <a:r>
              <a:rPr lang="en-GB" dirty="0"/>
              <a:t>to support their answers using reasons and/or information. </a:t>
            </a:r>
          </a:p>
        </p:txBody>
      </p:sp>
    </p:spTree>
    <p:extLst>
      <p:ext uri="{BB962C8B-B14F-4D97-AF65-F5344CB8AC3E}">
        <p14:creationId xmlns:p14="http://schemas.microsoft.com/office/powerpoint/2010/main" val="28578996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What do Muslims believe about Islam? </a:t>
            </a:r>
            <a:endParaRPr lang="en-GB" dirty="0"/>
          </a:p>
        </p:txBody>
      </p:sp>
      <p:sp>
        <p:nvSpPr>
          <p:cNvPr id="3" name="Content Placeholder 2"/>
          <p:cNvSpPr>
            <a:spLocks noGrp="1"/>
          </p:cNvSpPr>
          <p:nvPr>
            <p:ph idx="1"/>
          </p:nvPr>
        </p:nvSpPr>
        <p:spPr>
          <a:xfrm>
            <a:off x="685801" y="1937983"/>
            <a:ext cx="10131425" cy="4585648"/>
          </a:xfrm>
        </p:spPr>
        <p:txBody>
          <a:bodyPr>
            <a:normAutofit fontScale="92500" lnSpcReduction="20000"/>
          </a:bodyPr>
          <a:lstStyle/>
          <a:p>
            <a:pPr marL="0" indent="0">
              <a:buNone/>
            </a:pPr>
            <a:r>
              <a:rPr lang="en-GB" dirty="0" smtClean="0"/>
              <a:t>Syllabus:</a:t>
            </a:r>
          </a:p>
          <a:p>
            <a:r>
              <a:rPr lang="en-GB" dirty="0" smtClean="0"/>
              <a:t>Know </a:t>
            </a:r>
            <a:r>
              <a:rPr lang="en-GB" dirty="0"/>
              <a:t>that Islam means “Submission (to the will of Allah)” and the word Muslims means someone who has willingly submitted themselves to </a:t>
            </a:r>
            <a:r>
              <a:rPr lang="en-GB" dirty="0" smtClean="0"/>
              <a:t>Allah.</a:t>
            </a:r>
          </a:p>
          <a:p>
            <a:r>
              <a:rPr lang="en-GB" dirty="0" smtClean="0"/>
              <a:t>Identify </a:t>
            </a:r>
            <a:r>
              <a:rPr lang="en-GB" dirty="0"/>
              <a:t>the two main beliefs of Islam as: </a:t>
            </a:r>
            <a:endParaRPr lang="en-GB" dirty="0" smtClean="0"/>
          </a:p>
          <a:p>
            <a:pPr lvl="1"/>
            <a:r>
              <a:rPr lang="en-GB" dirty="0"/>
              <a:t>T</a:t>
            </a:r>
            <a:r>
              <a:rPr lang="en-GB" dirty="0" smtClean="0"/>
              <a:t>he </a:t>
            </a:r>
            <a:r>
              <a:rPr lang="en-GB" dirty="0"/>
              <a:t>belief in only one </a:t>
            </a:r>
            <a:r>
              <a:rPr lang="en-GB" dirty="0" smtClean="0"/>
              <a:t>God</a:t>
            </a:r>
            <a:r>
              <a:rPr lang="en-GB" dirty="0"/>
              <a:t>.</a:t>
            </a:r>
          </a:p>
          <a:p>
            <a:pPr lvl="1"/>
            <a:r>
              <a:rPr lang="en-GB" dirty="0" smtClean="0"/>
              <a:t>The </a:t>
            </a:r>
            <a:r>
              <a:rPr lang="en-GB" dirty="0"/>
              <a:t>belief that Muhammad is the Messenger of </a:t>
            </a:r>
            <a:r>
              <a:rPr lang="en-GB" dirty="0" smtClean="0"/>
              <a:t>God.</a:t>
            </a:r>
          </a:p>
          <a:p>
            <a:r>
              <a:rPr lang="en-GB" dirty="0" smtClean="0"/>
              <a:t>Understand </a:t>
            </a:r>
            <a:r>
              <a:rPr lang="en-GB" dirty="0"/>
              <a:t>that praying 5 times a day, which is prescribed in the Qur’an, is one way Muslims submit to the will of Allah. They do this by: </a:t>
            </a:r>
          </a:p>
          <a:p>
            <a:pPr lvl="1"/>
            <a:r>
              <a:rPr lang="en-GB" dirty="0" smtClean="0"/>
              <a:t>Being </a:t>
            </a:r>
            <a:r>
              <a:rPr lang="en-GB" dirty="0"/>
              <a:t>constantly reminded of Allah throughout the day, reminds them for what is important in their life and helps them straying from the </a:t>
            </a:r>
            <a:r>
              <a:rPr lang="en-GB" dirty="0" smtClean="0"/>
              <a:t>path.</a:t>
            </a:r>
          </a:p>
          <a:p>
            <a:pPr lvl="1"/>
            <a:r>
              <a:rPr lang="en-GB" dirty="0" smtClean="0"/>
              <a:t>The </a:t>
            </a:r>
            <a:r>
              <a:rPr lang="en-GB" dirty="0"/>
              <a:t>sujud position (prostration) reflects Muslim submission as a physical act. </a:t>
            </a:r>
          </a:p>
          <a:p>
            <a:pPr lvl="1"/>
            <a:r>
              <a:rPr lang="en-GB" dirty="0" smtClean="0"/>
              <a:t>Salah </a:t>
            </a:r>
            <a:r>
              <a:rPr lang="en-GB" dirty="0"/>
              <a:t>can take place anywhere, as God created everything </a:t>
            </a:r>
          </a:p>
          <a:p>
            <a:r>
              <a:rPr lang="en-GB" dirty="0"/>
              <a:t>Raise and suggest answers to relevant questions in response to what they have learnt about the Islamic belief in submitting to the will of Allah and the practice of </a:t>
            </a:r>
            <a:r>
              <a:rPr lang="en-GB" dirty="0" smtClean="0"/>
              <a:t>Salah.</a:t>
            </a:r>
          </a:p>
          <a:p>
            <a:r>
              <a:rPr lang="en-GB" dirty="0" smtClean="0"/>
              <a:t>Attempt </a:t>
            </a:r>
            <a:r>
              <a:rPr lang="en-GB" dirty="0"/>
              <a:t>to support their answers using reasons and/or </a:t>
            </a:r>
            <a:r>
              <a:rPr lang="en-GB" dirty="0" smtClean="0"/>
              <a:t>information.</a:t>
            </a:r>
          </a:p>
        </p:txBody>
      </p:sp>
    </p:spTree>
    <p:extLst>
      <p:ext uri="{BB962C8B-B14F-4D97-AF65-F5344CB8AC3E}">
        <p14:creationId xmlns:p14="http://schemas.microsoft.com/office/powerpoint/2010/main" val="35359417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What do Muslims believe about </a:t>
            </a:r>
            <a:r>
              <a:rPr lang="en-GB" dirty="0" err="1" smtClean="0"/>
              <a:t>Iman</a:t>
            </a:r>
            <a:r>
              <a:rPr lang="en-GB" dirty="0" smtClean="0"/>
              <a:t> (faith)? </a:t>
            </a:r>
            <a:endParaRPr lang="en-GB" dirty="0"/>
          </a:p>
        </p:txBody>
      </p:sp>
      <p:sp>
        <p:nvSpPr>
          <p:cNvPr id="3" name="Content Placeholder 2"/>
          <p:cNvSpPr>
            <a:spLocks noGrp="1"/>
          </p:cNvSpPr>
          <p:nvPr>
            <p:ph idx="1"/>
          </p:nvPr>
        </p:nvSpPr>
        <p:spPr>
          <a:xfrm>
            <a:off x="685801" y="1937983"/>
            <a:ext cx="10131425" cy="4585648"/>
          </a:xfrm>
        </p:spPr>
        <p:txBody>
          <a:bodyPr>
            <a:normAutofit fontScale="92500" lnSpcReduction="10000"/>
          </a:bodyPr>
          <a:lstStyle/>
          <a:p>
            <a:pPr marL="0" indent="0">
              <a:buNone/>
            </a:pPr>
            <a:r>
              <a:rPr lang="en-GB" dirty="0" smtClean="0"/>
              <a:t>Syllabus:</a:t>
            </a:r>
          </a:p>
          <a:p>
            <a:r>
              <a:rPr lang="en-GB" dirty="0"/>
              <a:t>Know that Muslims believe that Muhammad had many revelations over 22 years. </a:t>
            </a:r>
            <a:endParaRPr lang="en-GB" dirty="0" smtClean="0"/>
          </a:p>
          <a:p>
            <a:r>
              <a:rPr lang="en-GB" dirty="0" smtClean="0"/>
              <a:t>Understand </a:t>
            </a:r>
            <a:r>
              <a:rPr lang="en-GB" dirty="0"/>
              <a:t>that Islam teaches that Muhammad told many others what the revelations were. They wrote down the Words that had been revealed to Muhammad. What they wrote formed a book – the holy </a:t>
            </a:r>
            <a:r>
              <a:rPr lang="en-GB" dirty="0" smtClean="0"/>
              <a:t>Qur’an.</a:t>
            </a:r>
          </a:p>
          <a:p>
            <a:r>
              <a:rPr lang="en-GB" dirty="0" smtClean="0"/>
              <a:t>Know </a:t>
            </a:r>
            <a:r>
              <a:rPr lang="en-GB" dirty="0"/>
              <a:t>that Muslims believe that the angel Gabriel was ‘sent down’ with God’s holy book – the Mother of the Book. This was the book that was shown to Muhammad. So the Qur’an is a copy of God’s holy </a:t>
            </a:r>
            <a:r>
              <a:rPr lang="en-GB" dirty="0" smtClean="0"/>
              <a:t>book.</a:t>
            </a:r>
          </a:p>
          <a:p>
            <a:r>
              <a:rPr lang="en-GB" dirty="0" smtClean="0"/>
              <a:t>Understand </a:t>
            </a:r>
            <a:r>
              <a:rPr lang="en-GB" dirty="0"/>
              <a:t>that the Qur’an is treated with great respect by Muslims, including that it is often kept in a stand, kept above all other books, is sometimes wrapped in a cloth, a Muslim will wash their hands before touching the </a:t>
            </a:r>
            <a:r>
              <a:rPr lang="en-GB" dirty="0" smtClean="0"/>
              <a:t>book.</a:t>
            </a:r>
          </a:p>
          <a:p>
            <a:r>
              <a:rPr lang="en-GB" dirty="0" smtClean="0"/>
              <a:t>Know </a:t>
            </a:r>
            <a:r>
              <a:rPr lang="en-GB" dirty="0"/>
              <a:t>that God’s message is known as the ‘Straight Path’ or the </a:t>
            </a:r>
            <a:r>
              <a:rPr lang="en-GB" dirty="0" err="1" smtClean="0"/>
              <a:t>Shariah</a:t>
            </a:r>
            <a:r>
              <a:rPr lang="en-GB" dirty="0" smtClean="0"/>
              <a:t>.</a:t>
            </a:r>
          </a:p>
          <a:p>
            <a:r>
              <a:rPr lang="en-GB" dirty="0" smtClean="0"/>
              <a:t>Raise </a:t>
            </a:r>
            <a:r>
              <a:rPr lang="en-GB" dirty="0"/>
              <a:t>and suggest answers to relevant questions in response to what they have learnt about the Islamic belief in submitting to the will of Allah. </a:t>
            </a:r>
          </a:p>
          <a:p>
            <a:r>
              <a:rPr lang="en-GB" dirty="0" smtClean="0"/>
              <a:t>Attempt </a:t>
            </a:r>
            <a:r>
              <a:rPr lang="en-GB" dirty="0"/>
              <a:t>to support their answers using reasons and/or information </a:t>
            </a:r>
            <a:endParaRPr lang="en-GB" dirty="0" smtClean="0"/>
          </a:p>
        </p:txBody>
      </p:sp>
    </p:spTree>
    <p:extLst>
      <p:ext uri="{BB962C8B-B14F-4D97-AF65-F5344CB8AC3E}">
        <p14:creationId xmlns:p14="http://schemas.microsoft.com/office/powerpoint/2010/main" val="27325788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2788</TotalTime>
  <Words>1173</Words>
  <Application>Microsoft Office PowerPoint</Application>
  <PresentationFormat>Widescreen</PresentationFormat>
  <Paragraphs>57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Century Gothic</vt:lpstr>
      <vt:lpstr>Celestial</vt:lpstr>
      <vt:lpstr>Religious Education Year 3</vt:lpstr>
      <vt:lpstr>Autumn Term – What do Christians believe about God? </vt:lpstr>
      <vt:lpstr>Autumn Term – What do Christians believe about incarnation? </vt:lpstr>
      <vt:lpstr>Spring Term – What do Jews believe about God and the Covenant? </vt:lpstr>
      <vt:lpstr>Spring Term – What do Jews believe about the Torah? </vt:lpstr>
      <vt:lpstr>Summer Term – What do Muslims believe about Islam? </vt:lpstr>
      <vt:lpstr>Summer Term – What do Muslims believe about Iman (faith)? </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education Year 1</dc:title>
  <dc:creator>user</dc:creator>
  <cp:lastModifiedBy>Roisin Kennedy</cp:lastModifiedBy>
  <cp:revision>24</cp:revision>
  <dcterms:created xsi:type="dcterms:W3CDTF">2020-08-15T13:11:53Z</dcterms:created>
  <dcterms:modified xsi:type="dcterms:W3CDTF">2022-09-03T07:58:34Z</dcterms:modified>
</cp:coreProperties>
</file>