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87" r:id="rId1"/>
  </p:sldMasterIdLst>
  <p:handoutMasterIdLst>
    <p:handoutMasterId r:id="rId11"/>
  </p:handoutMasterIdLst>
  <p:sldIdLst>
    <p:sldId id="256" r:id="rId2"/>
    <p:sldId id="258" r:id="rId3"/>
    <p:sldId id="260" r:id="rId4"/>
    <p:sldId id="262" r:id="rId5"/>
    <p:sldId id="265" r:id="rId6"/>
    <p:sldId id="257" r:id="rId7"/>
    <p:sldId id="263" r:id="rId8"/>
    <p:sldId id="266" r:id="rId9"/>
    <p:sldId id="267"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3" d="100"/>
          <a:sy n="73" d="100"/>
        </p:scale>
        <p:origin x="618" y="78"/>
      </p:cViewPr>
      <p:guideLst/>
    </p:cSldViewPr>
  </p:slideViewPr>
  <p:notesTextViewPr>
    <p:cViewPr>
      <p:scale>
        <a:sx n="1" d="1"/>
        <a:sy n="1" d="1"/>
      </p:scale>
      <p:origin x="0" y="0"/>
    </p:cViewPr>
  </p:notesTextViewPr>
  <p:notesViewPr>
    <p:cSldViewPr snapToGrid="0">
      <p:cViewPr varScale="1">
        <p:scale>
          <a:sx n="53" d="100"/>
          <a:sy n="53" d="100"/>
        </p:scale>
        <p:origin x="2844"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96BDD292-9749-4CC9-8FA0-06A32CFB10B7}" type="datetimeFigureOut">
              <a:rPr lang="en-GB" smtClean="0"/>
              <a:t>03/09/2022</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6F7E98F6-31B2-4940-AB49-89CDAFAE3458}" type="slidenum">
              <a:rPr lang="en-GB" smtClean="0"/>
              <a:t>‹#›</a:t>
            </a:fld>
            <a:endParaRPr lang="en-GB"/>
          </a:p>
        </p:txBody>
      </p:sp>
    </p:spTree>
    <p:extLst>
      <p:ext uri="{BB962C8B-B14F-4D97-AF65-F5344CB8AC3E}">
        <p14:creationId xmlns:p14="http://schemas.microsoft.com/office/powerpoint/2010/main" val="1783015892"/>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3">
        <a:schemeClr val="bg2"/>
      </p:bgRef>
    </p:bg>
    <p:spTree>
      <p:nvGrpSpPr>
        <p:cNvPr id="1" name=""/>
        <p:cNvGrpSpPr/>
        <p:nvPr/>
      </p:nvGrpSpPr>
      <p:grpSpPr>
        <a:xfrm>
          <a:off x="0" y="0"/>
          <a:ext cx="0" cy="0"/>
          <a:chOff x="0" y="0"/>
          <a:chExt cx="0" cy="0"/>
        </a:xfrm>
      </p:grpSpPr>
      <p:pic>
        <p:nvPicPr>
          <p:cNvPr id="7" name="Picture 6" descr="Celestia-R1---OverlayTitle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ctrTitle"/>
          </p:nvPr>
        </p:nvSpPr>
        <p:spPr>
          <a:xfrm>
            <a:off x="3962399" y="1964267"/>
            <a:ext cx="7197726" cy="2421464"/>
          </a:xfrm>
        </p:spPr>
        <p:txBody>
          <a:bodyPr anchor="b">
            <a:normAutofit/>
          </a:bodyPr>
          <a:lstStyle>
            <a:lvl1pPr algn="r">
              <a:defRPr sz="4800">
                <a:effectLst/>
              </a:defRPr>
            </a:lvl1pPr>
          </a:lstStyle>
          <a:p>
            <a:r>
              <a:rPr lang="en-US" smtClean="0"/>
              <a:t>Click to edit Master title style</a:t>
            </a:r>
            <a:endParaRPr lang="en-US" dirty="0"/>
          </a:p>
        </p:txBody>
      </p:sp>
      <p:sp>
        <p:nvSpPr>
          <p:cNvPr id="3" name="Subtitle 2"/>
          <p:cNvSpPr>
            <a:spLocks noGrp="1"/>
          </p:cNvSpPr>
          <p:nvPr>
            <p:ph type="subTitle" idx="1"/>
          </p:nvPr>
        </p:nvSpPr>
        <p:spPr>
          <a:xfrm>
            <a:off x="3962399" y="4385732"/>
            <a:ext cx="7197726" cy="1405467"/>
          </a:xfrm>
        </p:spPr>
        <p:txBody>
          <a:bodyPr anchor="t">
            <a:normAutofit/>
          </a:bodyPr>
          <a:lstStyle>
            <a:lvl1pPr marL="0" indent="0" algn="r">
              <a:buNone/>
              <a:defRPr sz="1800" cap="all">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a:xfrm>
            <a:off x="8932558" y="5870575"/>
            <a:ext cx="1600200" cy="377825"/>
          </a:xfrm>
        </p:spPr>
        <p:txBody>
          <a:bodyPr/>
          <a:lstStyle/>
          <a:p>
            <a:fld id="{B61BEF0D-F0BB-DE4B-95CE-6DB70DBA9567}" type="datetimeFigureOut">
              <a:rPr lang="en-US" smtClean="0"/>
              <a:pPr/>
              <a:t>9/3/2022</a:t>
            </a:fld>
            <a:endParaRPr lang="en-US" dirty="0"/>
          </a:p>
        </p:txBody>
      </p:sp>
      <p:sp>
        <p:nvSpPr>
          <p:cNvPr id="5" name="Footer Placeholder 4"/>
          <p:cNvSpPr>
            <a:spLocks noGrp="1"/>
          </p:cNvSpPr>
          <p:nvPr>
            <p:ph type="ftr" sz="quarter" idx="11"/>
          </p:nvPr>
        </p:nvSpPr>
        <p:spPr>
          <a:xfrm>
            <a:off x="3962399" y="5870575"/>
            <a:ext cx="4893958" cy="377825"/>
          </a:xfrm>
        </p:spPr>
        <p:txBody>
          <a:bodyPr/>
          <a:lstStyle/>
          <a:p>
            <a:endParaRPr lang="en-US" dirty="0"/>
          </a:p>
        </p:txBody>
      </p:sp>
      <p:sp>
        <p:nvSpPr>
          <p:cNvPr id="6" name="Slide Number Placeholder 5"/>
          <p:cNvSpPr>
            <a:spLocks noGrp="1"/>
          </p:cNvSpPr>
          <p:nvPr>
            <p:ph type="sldNum" sz="quarter" idx="12"/>
          </p:nvPr>
        </p:nvSpPr>
        <p:spPr>
          <a:xfrm>
            <a:off x="10608958" y="5870575"/>
            <a:ext cx="551167" cy="377825"/>
          </a:xfrm>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282710640"/>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nchor="ct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9/3/2022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689310719"/>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3308581"/>
            <a:ext cx="10131427" cy="1468800"/>
          </a:xfrm>
        </p:spPr>
        <p:txBody>
          <a:bodyPr anchor="b"/>
          <a:lstStyle>
            <a:lvl1pPr algn="l">
              <a:defRPr sz="40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685799" y="4777381"/>
            <a:ext cx="10131428" cy="860400"/>
          </a:xfrm>
        </p:spPr>
        <p:txBody>
          <a:bodyPr anchor="t">
            <a:normAutofit/>
          </a:bodyPr>
          <a:lstStyle>
            <a:lvl1pPr marL="0" indent="0" algn="l">
              <a:buNone/>
              <a:defRPr sz="2000" cap="all">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9/3/2022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27651119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85802" y="2142067"/>
            <a:ext cx="4995334" cy="3649134"/>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821895" y="2142067"/>
            <a:ext cx="4995332" cy="3649133"/>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smtClean="0"/>
              <a:pPr/>
              <a:t>9/3/2022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879185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973670" y="2218267"/>
            <a:ext cx="4709054"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85801" y="2870201"/>
            <a:ext cx="4996923" cy="2920998"/>
          </a:xfrm>
        </p:spPr>
        <p:txBody>
          <a:bodyPr anchor="t">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096003" y="2226734"/>
            <a:ext cx="4722813"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5823483" y="2870201"/>
            <a:ext cx="4995334" cy="2920998"/>
          </a:xfrm>
        </p:spPr>
        <p:txBody>
          <a:bodyPr anchor="t">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smtClean="0"/>
              <a:pPr/>
              <a:t>9/3/2022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5492341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6" name="Picture 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smtClean="0"/>
              <a:pPr/>
              <a:t>9/3/2022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99555325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5" name="Picture 4"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Date Placeholder 1"/>
          <p:cNvSpPr>
            <a:spLocks noGrp="1"/>
          </p:cNvSpPr>
          <p:nvPr>
            <p:ph type="dt" sz="half" idx="10"/>
          </p:nvPr>
        </p:nvSpPr>
        <p:spPr/>
        <p:txBody>
          <a:bodyPr/>
          <a:lstStyle/>
          <a:p>
            <a:fld id="{B61BEF0D-F0BB-DE4B-95CE-6DB70DBA9567}" type="datetimeFigureOut">
              <a:rPr lang="en-US" smtClean="0"/>
              <a:pPr/>
              <a:t>9/3/2022</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4715539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2074333"/>
            <a:ext cx="3680885" cy="1371600"/>
          </a:xfrm>
        </p:spPr>
        <p:txBody>
          <a:bodyPr anchor="b">
            <a:normAutofit/>
          </a:bodyPr>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4648201" y="609601"/>
            <a:ext cx="6169026" cy="5181600"/>
          </a:xfrm>
        </p:spPr>
        <p:txBody>
          <a:bodyPr anchor="ct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85800" y="3445933"/>
            <a:ext cx="3680885" cy="1828800"/>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9/3/2022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40612002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1600200"/>
            <a:ext cx="6164653" cy="1371600"/>
          </a:xfrm>
        </p:spPr>
        <p:txBody>
          <a:bodyPr anchor="b">
            <a:normAutofit/>
          </a:bodyPr>
          <a:lstStyle>
            <a:lvl1pPr algn="l">
              <a:defRPr sz="2800" b="0"/>
            </a:lvl1pPr>
          </a:lstStyle>
          <a:p>
            <a:r>
              <a:rPr lang="en-US" smtClean="0"/>
              <a:t>Click to edit Master title style</a:t>
            </a:r>
            <a:endParaRPr lang="en-US" dirty="0"/>
          </a:p>
        </p:txBody>
      </p:sp>
      <p:sp>
        <p:nvSpPr>
          <p:cNvPr id="14" name="Picture Placeholder 2"/>
          <p:cNvSpPr>
            <a:spLocks noGrp="1" noChangeAspect="1"/>
          </p:cNvSpPr>
          <p:nvPr>
            <p:ph type="pic" idx="1"/>
          </p:nvPr>
        </p:nvSpPr>
        <p:spPr>
          <a:xfrm>
            <a:off x="7536253" y="914400"/>
            <a:ext cx="3280974" cy="4572000"/>
          </a:xfrm>
          <a:prstGeom prst="roundRect">
            <a:avLst>
              <a:gd name="adj" fmla="val 42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685800" y="2971800"/>
            <a:ext cx="6164653" cy="1828800"/>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9/3/2022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0583587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4732865"/>
            <a:ext cx="1013142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371600" y="932112"/>
            <a:ext cx="8759827" cy="3164976"/>
          </a:xfrm>
          <a:prstGeom prst="roundRect">
            <a:avLst>
              <a:gd name="adj" fmla="val 43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685800" y="5299603"/>
            <a:ext cx="10131427" cy="49371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9/3/2022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9262184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3124199"/>
          </a:xfrm>
        </p:spPr>
        <p:txBody>
          <a:bodyPr anchor="ctr">
            <a:normAutofit/>
          </a:bodyPr>
          <a:lstStyle>
            <a:lvl1pPr algn="l">
              <a:defRPr sz="32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85800" y="4343400"/>
            <a:ext cx="10131428"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9/3/2022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78018430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1" name="Picture 10"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3" name="TextBox 12"/>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4" name="TextBox 13"/>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6"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smtClean="0"/>
              <a:t>Click to edit Master title style</a:t>
            </a:r>
            <a:endParaRPr lang="en-US" dirty="0"/>
          </a:p>
        </p:txBody>
      </p:sp>
      <p:sp>
        <p:nvSpPr>
          <p:cNvPr id="10" name="Text Placeholder 9"/>
          <p:cNvSpPr>
            <a:spLocks noGrp="1"/>
          </p:cNvSpPr>
          <p:nvPr>
            <p:ph type="body" sz="quarter" idx="13"/>
          </p:nvPr>
        </p:nvSpPr>
        <p:spPr>
          <a:xfrm>
            <a:off x="1097875" y="3352800"/>
            <a:ext cx="9339184"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87465" y="4343400"/>
            <a:ext cx="10152367"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9/3/2022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22790119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2" y="3308581"/>
            <a:ext cx="10131425" cy="1468800"/>
          </a:xfrm>
        </p:spPr>
        <p:txBody>
          <a:bodyPr anchor="b">
            <a:normAutofit/>
          </a:bodyPr>
          <a:lstStyle>
            <a:lvl1pPr algn="l">
              <a:defRPr sz="32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85801" y="4777381"/>
            <a:ext cx="10131426"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9/3/2022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411685596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pic>
        <p:nvPicPr>
          <p:cNvPr id="11" name="Picture 10"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3" name="TextBox 12"/>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4" name="TextBox 13"/>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6"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smtClean="0"/>
              <a:t>Click to edit Master title style</a:t>
            </a:r>
            <a:endParaRPr lang="en-US" dirty="0"/>
          </a:p>
        </p:txBody>
      </p:sp>
      <p:sp>
        <p:nvSpPr>
          <p:cNvPr id="10" name="Text Placeholder 9"/>
          <p:cNvSpPr>
            <a:spLocks noGrp="1"/>
          </p:cNvSpPr>
          <p:nvPr>
            <p:ph type="body" sz="quarter" idx="13"/>
          </p:nvPr>
        </p:nvSpPr>
        <p:spPr>
          <a:xfrm>
            <a:off x="685800" y="3886200"/>
            <a:ext cx="10135436" cy="889000"/>
          </a:xfrm>
        </p:spPr>
        <p:txBody>
          <a:bodyPr vert="horz" lIns="91440" tIns="45720" rIns="91440" bIns="45720" rtlCol="0" anchor="b">
            <a:normAutofit/>
          </a:bodyPr>
          <a:lstStyle>
            <a:lvl1pPr>
              <a:buNone/>
              <a:defRPr lang="en-US" sz="2400" b="0" cap="none" dirty="0">
                <a:ln w="3175" cmpd="sng">
                  <a:noFill/>
                </a:ln>
                <a:solidFill>
                  <a:schemeClr val="tx1"/>
                </a:solidFill>
                <a:effectLst/>
              </a:defRPr>
            </a:lvl1pPr>
          </a:lstStyle>
          <a:p>
            <a:pPr marL="0" lvl="0">
              <a:spcBef>
                <a:spcPct val="0"/>
              </a:spcBef>
              <a:buNone/>
            </a:pPr>
            <a:r>
              <a:rPr lang="en-US" smtClean="0"/>
              <a:t>Edit Master text styles</a:t>
            </a:r>
          </a:p>
        </p:txBody>
      </p:sp>
      <p:sp>
        <p:nvSpPr>
          <p:cNvPr id="3" name="Text Placeholder 2"/>
          <p:cNvSpPr>
            <a:spLocks noGrp="1"/>
          </p:cNvSpPr>
          <p:nvPr>
            <p:ph type="body" idx="1"/>
          </p:nvPr>
        </p:nvSpPr>
        <p:spPr>
          <a:xfrm>
            <a:off x="685799" y="4775200"/>
            <a:ext cx="10135436" cy="10160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9/3/2022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11952333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2743199"/>
          </a:xfrm>
        </p:spPr>
        <p:txBody>
          <a:bodyPr vert="horz" lIns="91440" tIns="45720" rIns="91440" bIns="45720" rtlCol="0" anchor="ctr">
            <a:normAutofit/>
          </a:bodyPr>
          <a:lstStyle>
            <a:lvl1pPr>
              <a:defRPr lang="en-US" b="0" dirty="0"/>
            </a:lvl1pPr>
          </a:lstStyle>
          <a:p>
            <a:pPr marL="0" lvl="0"/>
            <a:r>
              <a:rPr lang="en-US" smtClean="0"/>
              <a:t>Click to edit Master title style</a:t>
            </a:r>
            <a:endParaRPr lang="en-US" dirty="0"/>
          </a:p>
        </p:txBody>
      </p:sp>
      <p:sp>
        <p:nvSpPr>
          <p:cNvPr id="10" name="Text Placeholder 9"/>
          <p:cNvSpPr>
            <a:spLocks noGrp="1"/>
          </p:cNvSpPr>
          <p:nvPr>
            <p:ph type="body" sz="quarter" idx="13"/>
          </p:nvPr>
        </p:nvSpPr>
        <p:spPr>
          <a:xfrm>
            <a:off x="685801" y="3505200"/>
            <a:ext cx="10131428"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smtClean="0"/>
              <a:t>Edit Master text styles</a:t>
            </a:r>
          </a:p>
        </p:txBody>
      </p:sp>
      <p:sp>
        <p:nvSpPr>
          <p:cNvPr id="3" name="Text Placeholder 2"/>
          <p:cNvSpPr>
            <a:spLocks noGrp="1"/>
          </p:cNvSpPr>
          <p:nvPr>
            <p:ph type="body" idx="1"/>
          </p:nvPr>
        </p:nvSpPr>
        <p:spPr>
          <a:xfrm>
            <a:off x="685800" y="4343400"/>
            <a:ext cx="10131428"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9/3/2022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37432010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8" name="Title 1"/>
          <p:cNvSpPr>
            <a:spLocks noGrp="1"/>
          </p:cNvSpPr>
          <p:nvPr>
            <p:ph type="title"/>
          </p:nvPr>
        </p:nvSpPr>
        <p:spPr>
          <a:xfrm>
            <a:off x="685801" y="609600"/>
            <a:ext cx="10131425" cy="1456267"/>
          </a:xfrm>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9/3/2022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34316148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Vertical Title 1"/>
          <p:cNvSpPr>
            <a:spLocks noGrp="1"/>
          </p:cNvSpPr>
          <p:nvPr>
            <p:ph type="title" orient="vert"/>
          </p:nvPr>
        </p:nvSpPr>
        <p:spPr>
          <a:xfrm>
            <a:off x="8658675" y="609599"/>
            <a:ext cx="2158552" cy="5181601"/>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85800" y="609600"/>
            <a:ext cx="7832116" cy="5181600"/>
          </a:xfrm>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9/3/2022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33225166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5801" y="609600"/>
            <a:ext cx="10131425" cy="1456267"/>
          </a:xfrm>
          <a:prstGeom prst="rect">
            <a:avLst/>
          </a:prstGeom>
          <a:effectLst/>
        </p:spPr>
        <p:txBody>
          <a:bodyPr vert="horz" lIns="91440" tIns="45720" rIns="91440" bIns="45720" rtlCol="0" anchor="ctr">
            <a:normAutofit/>
          </a:bodyPr>
          <a:lstStyle/>
          <a:p>
            <a:r>
              <a:rPr lang="en-US" dirty="0" smtClean="0"/>
              <a:t>Click to edit master title style</a:t>
            </a:r>
            <a:endParaRPr lang="en-US" dirty="0"/>
          </a:p>
        </p:txBody>
      </p:sp>
      <p:sp>
        <p:nvSpPr>
          <p:cNvPr id="3" name="Text Placeholder 2"/>
          <p:cNvSpPr>
            <a:spLocks noGrp="1"/>
          </p:cNvSpPr>
          <p:nvPr>
            <p:ph type="body" idx="1"/>
          </p:nvPr>
        </p:nvSpPr>
        <p:spPr>
          <a:xfrm>
            <a:off x="685801" y="2142067"/>
            <a:ext cx="10131425" cy="3649133"/>
          </a:xfrm>
          <a:prstGeom prst="rect">
            <a:avLst/>
          </a:prstGeom>
        </p:spPr>
        <p:txBody>
          <a:bodyPr vert="horz" lIns="91440" tIns="45720" rIns="91440" bIns="45720" rtlCol="0" anchor="ctr">
            <a:normAutofit/>
          </a:bodyPr>
          <a:lstStyle/>
          <a:p>
            <a:pPr lvl="0"/>
            <a:r>
              <a:rPr lang="en-US" dirty="0" smtClean="0"/>
              <a:t>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3"/>
          <p:cNvSpPr>
            <a:spLocks noGrp="1"/>
          </p:cNvSpPr>
          <p:nvPr>
            <p:ph type="dt" sz="half" idx="2"/>
          </p:nvPr>
        </p:nvSpPr>
        <p:spPr>
          <a:xfrm>
            <a:off x="8589660" y="5870575"/>
            <a:ext cx="1600200"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B61BEF0D-F0BB-DE4B-95CE-6DB70DBA9567}" type="datetimeFigureOut">
              <a:rPr lang="en-US" smtClean="0"/>
              <a:pPr/>
              <a:t>9/3/2022</a:t>
            </a:fld>
            <a:endParaRPr lang="en-US" dirty="0"/>
          </a:p>
        </p:txBody>
      </p:sp>
      <p:sp>
        <p:nvSpPr>
          <p:cNvPr id="5" name="Footer Placeholder 4"/>
          <p:cNvSpPr>
            <a:spLocks noGrp="1"/>
          </p:cNvSpPr>
          <p:nvPr>
            <p:ph type="ftr" sz="quarter" idx="3"/>
          </p:nvPr>
        </p:nvSpPr>
        <p:spPr>
          <a:xfrm>
            <a:off x="685800" y="5870575"/>
            <a:ext cx="7827659" cy="3778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dirty="0"/>
          </a:p>
        </p:txBody>
      </p:sp>
      <p:sp>
        <p:nvSpPr>
          <p:cNvPr id="6" name="Slide Number Placeholder 5"/>
          <p:cNvSpPr>
            <a:spLocks noGrp="1"/>
          </p:cNvSpPr>
          <p:nvPr>
            <p:ph type="sldNum" sz="quarter" idx="4"/>
          </p:nvPr>
        </p:nvSpPr>
        <p:spPr>
          <a:xfrm>
            <a:off x="10266060" y="5870575"/>
            <a:ext cx="551167"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4083479835"/>
      </p:ext>
    </p:extLst>
  </p:cSld>
  <p:clrMap bg1="dk1" tx1="lt1" bg2="dk2" tx2="lt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95" r:id="rId8"/>
    <p:sldLayoutId id="2147483696" r:id="rId9"/>
    <p:sldLayoutId id="2147483697" r:id="rId10"/>
    <p:sldLayoutId id="2147483698" r:id="rId11"/>
    <p:sldLayoutId id="2147483699" r:id="rId12"/>
    <p:sldLayoutId id="2147483700" r:id="rId13"/>
    <p:sldLayoutId id="2147483701" r:id="rId14"/>
    <p:sldLayoutId id="2147483702" r:id="rId15"/>
    <p:sldLayoutId id="2147483703" r:id="rId16"/>
    <p:sldLayoutId id="2147483704" r:id="rId17"/>
  </p:sldLayoutIdLst>
  <p:timing>
    <p:tnLst>
      <p:par>
        <p:cTn id="1" dur="indefinite" restart="never" nodeType="tmRoot"/>
      </p:par>
    </p:tnLst>
  </p:timing>
  <p:txStyles>
    <p:titleStyle>
      <a:lvl1pPr algn="l" defTabSz="457200" rtl="0" eaLnBrk="1" latinLnBrk="0" hangingPunct="1">
        <a:spcBef>
          <a:spcPct val="0"/>
        </a:spcBef>
        <a:buNone/>
        <a:defRPr sz="3600" b="1" kern="1200" cap="none">
          <a:ln w="3175" cmpd="sng">
            <a:noFill/>
          </a:ln>
          <a:solidFill>
            <a:schemeClr val="tx1"/>
          </a:solidFill>
          <a:effectLst/>
          <a:latin typeface="Century Gothic" panose="020B0502020202020204" pitchFamily="34" charset="0"/>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ts val="0"/>
        </a:spcBef>
        <a:spcAft>
          <a:spcPts val="1000"/>
        </a:spcAft>
        <a:buClr>
          <a:schemeClr val="tx1"/>
        </a:buClr>
        <a:buSzPct val="100000"/>
        <a:buFont typeface="Arial"/>
        <a:buChar char="•"/>
        <a:defRPr sz="1800" kern="1200" cap="none">
          <a:solidFill>
            <a:schemeClr val="tx1"/>
          </a:solidFill>
          <a:effectLst/>
          <a:latin typeface="Century Gothic" panose="020B0502020202020204" pitchFamily="34" charset="0"/>
          <a:ea typeface="+mn-ea"/>
          <a:cs typeface="+mn-cs"/>
        </a:defRPr>
      </a:lvl1pPr>
      <a:lvl2pPr marL="742950" indent="-285750" algn="l" defTabSz="457200" rtl="0" eaLnBrk="1" latinLnBrk="0" hangingPunct="1">
        <a:spcBef>
          <a:spcPts val="0"/>
        </a:spcBef>
        <a:spcAft>
          <a:spcPts val="1000"/>
        </a:spcAft>
        <a:buClr>
          <a:schemeClr val="tx1"/>
        </a:buClr>
        <a:buSzPct val="100000"/>
        <a:buFont typeface="Arial"/>
        <a:buChar char="•"/>
        <a:defRPr sz="1600" kern="1200" cap="none">
          <a:solidFill>
            <a:schemeClr val="tx1"/>
          </a:solidFill>
          <a:effectLst/>
          <a:latin typeface="Century Gothic" panose="020B0502020202020204" pitchFamily="34" charset="0"/>
          <a:ea typeface="+mn-ea"/>
          <a:cs typeface="+mn-cs"/>
        </a:defRPr>
      </a:lvl2pPr>
      <a:lvl3pPr marL="1200150" indent="-285750" algn="l" defTabSz="457200" rtl="0" eaLnBrk="1" latinLnBrk="0" hangingPunct="1">
        <a:spcBef>
          <a:spcPts val="0"/>
        </a:spcBef>
        <a:spcAft>
          <a:spcPts val="1000"/>
        </a:spcAft>
        <a:buClr>
          <a:schemeClr val="tx1"/>
        </a:buClr>
        <a:buSzPct val="100000"/>
        <a:buFont typeface="Arial"/>
        <a:buChar char="•"/>
        <a:defRPr sz="1400" kern="1200" cap="none">
          <a:solidFill>
            <a:schemeClr val="tx1"/>
          </a:solidFill>
          <a:effectLst/>
          <a:latin typeface="Century Gothic" panose="020B0502020202020204" pitchFamily="34" charset="0"/>
          <a:ea typeface="+mn-ea"/>
          <a:cs typeface="+mn-cs"/>
        </a:defRPr>
      </a:lvl3pPr>
      <a:lvl4pPr marL="15430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Century Gothic" panose="020B0502020202020204" pitchFamily="34" charset="0"/>
          <a:ea typeface="+mn-ea"/>
          <a:cs typeface="+mn-cs"/>
        </a:defRPr>
      </a:lvl4pPr>
      <a:lvl5pPr marL="20002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Century Gothic" panose="020B0502020202020204" pitchFamily="34" charset="0"/>
          <a:ea typeface="+mn-ea"/>
          <a:cs typeface="+mn-cs"/>
        </a:defRPr>
      </a:lvl5pPr>
      <a:lvl6pPr marL="25146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6pPr>
      <a:lvl7pPr marL="29718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7pPr>
      <a:lvl8pPr marL="34290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8pPr>
      <a:lvl9pPr marL="38862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cap="none" dirty="0" smtClean="0"/>
              <a:t>Religious Education</a:t>
            </a:r>
            <a:br>
              <a:rPr lang="en-GB" cap="none" dirty="0" smtClean="0"/>
            </a:br>
            <a:r>
              <a:rPr lang="en-GB" cap="none" dirty="0" smtClean="0"/>
              <a:t>Year 5</a:t>
            </a:r>
            <a:endParaRPr lang="en-GB" cap="none" dirty="0"/>
          </a:p>
        </p:txBody>
      </p:sp>
      <p:sp>
        <p:nvSpPr>
          <p:cNvPr id="3" name="Subtitle 2"/>
          <p:cNvSpPr>
            <a:spLocks noGrp="1"/>
          </p:cNvSpPr>
          <p:nvPr>
            <p:ph type="subTitle" idx="1"/>
          </p:nvPr>
        </p:nvSpPr>
        <p:spPr/>
        <p:txBody>
          <a:bodyPr/>
          <a:lstStyle/>
          <a:p>
            <a:r>
              <a:rPr lang="en-GB" dirty="0"/>
              <a:t>Awareness, mystery &amp; value syllabus</a:t>
            </a:r>
          </a:p>
        </p:txBody>
      </p:sp>
    </p:spTree>
    <p:extLst>
      <p:ext uri="{BB962C8B-B14F-4D97-AF65-F5344CB8AC3E}">
        <p14:creationId xmlns:p14="http://schemas.microsoft.com/office/powerpoint/2010/main" val="164254140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Autumn Term – </a:t>
            </a:r>
            <a:r>
              <a:rPr lang="en-GB" dirty="0" smtClean="0"/>
              <a:t>What do Christians believe about God?</a:t>
            </a:r>
            <a:endParaRPr lang="en-GB" dirty="0"/>
          </a:p>
        </p:txBody>
      </p:sp>
      <p:sp>
        <p:nvSpPr>
          <p:cNvPr id="3" name="Content Placeholder 2"/>
          <p:cNvSpPr>
            <a:spLocks noGrp="1"/>
          </p:cNvSpPr>
          <p:nvPr>
            <p:ph idx="1"/>
          </p:nvPr>
        </p:nvSpPr>
        <p:spPr>
          <a:xfrm>
            <a:off x="685801" y="1856097"/>
            <a:ext cx="10131425" cy="4653887"/>
          </a:xfrm>
        </p:spPr>
        <p:txBody>
          <a:bodyPr>
            <a:normAutofit fontScale="92500" lnSpcReduction="10000"/>
          </a:bodyPr>
          <a:lstStyle/>
          <a:p>
            <a:pPr marL="0" indent="0">
              <a:buNone/>
            </a:pPr>
            <a:r>
              <a:rPr lang="en-GB" dirty="0" smtClean="0"/>
              <a:t>Syllabus:</a:t>
            </a:r>
          </a:p>
          <a:p>
            <a:r>
              <a:rPr lang="en-GB" dirty="0" smtClean="0"/>
              <a:t>Christians </a:t>
            </a:r>
            <a:r>
              <a:rPr lang="en-GB" dirty="0"/>
              <a:t>believe that “God is love” (1 John 4.8) – compassionate, all knowing (omniscient), everywhere at once (omnipresent), all powerful (almighty), pure, set apart (holy</a:t>
            </a:r>
            <a:r>
              <a:rPr lang="en-GB" dirty="0" smtClean="0"/>
              <a:t>).</a:t>
            </a:r>
          </a:p>
          <a:p>
            <a:r>
              <a:rPr lang="en-GB" dirty="0" smtClean="0"/>
              <a:t>Christians </a:t>
            </a:r>
            <a:r>
              <a:rPr lang="en-GB" dirty="0"/>
              <a:t>believe that it matters what people do. When people treat others badly (sin) it makes God upset and </a:t>
            </a:r>
            <a:r>
              <a:rPr lang="en-GB" dirty="0" smtClean="0"/>
              <a:t>angry.</a:t>
            </a:r>
          </a:p>
          <a:p>
            <a:r>
              <a:rPr lang="en-GB" dirty="0" smtClean="0"/>
              <a:t>Christians </a:t>
            </a:r>
            <a:r>
              <a:rPr lang="en-GB" dirty="0"/>
              <a:t>believe the Bible talks about what God is like and his relationship with people who believe in him. </a:t>
            </a:r>
          </a:p>
          <a:p>
            <a:r>
              <a:rPr lang="en-GB" dirty="0" smtClean="0"/>
              <a:t>Raise </a:t>
            </a:r>
            <a:r>
              <a:rPr lang="en-GB" dirty="0"/>
              <a:t>and suggest answers to relevant questions in response to their enquiry into what Christians believe about God. </a:t>
            </a:r>
          </a:p>
          <a:p>
            <a:r>
              <a:rPr lang="en-GB" dirty="0" smtClean="0"/>
              <a:t>Recognize </a:t>
            </a:r>
            <a:r>
              <a:rPr lang="en-GB" dirty="0"/>
              <a:t>that Christians use evidence to support their belief in </a:t>
            </a:r>
            <a:r>
              <a:rPr lang="en-GB" dirty="0" smtClean="0"/>
              <a:t>God.</a:t>
            </a:r>
          </a:p>
          <a:p>
            <a:r>
              <a:rPr lang="en-GB" dirty="0" smtClean="0"/>
              <a:t>Understand </a:t>
            </a:r>
            <a:r>
              <a:rPr lang="en-GB" dirty="0"/>
              <a:t>God loves His creation, and everything is created in </a:t>
            </a:r>
            <a:r>
              <a:rPr lang="en-GB" dirty="0" smtClean="0"/>
              <a:t>harmony.</a:t>
            </a:r>
          </a:p>
          <a:p>
            <a:r>
              <a:rPr lang="en-GB" dirty="0" smtClean="0"/>
              <a:t>Humans </a:t>
            </a:r>
            <a:r>
              <a:rPr lang="en-GB" dirty="0"/>
              <a:t>have a duty to care for God’s creation. They are the stewards of creation. </a:t>
            </a:r>
          </a:p>
          <a:p>
            <a:r>
              <a:rPr lang="en-GB" dirty="0" smtClean="0"/>
              <a:t>Raise </a:t>
            </a:r>
            <a:r>
              <a:rPr lang="en-GB" dirty="0"/>
              <a:t>and suggest answers to relevant questions in response to their enquiry into the evidence Christians use to support their belief in God and the concept of stewardship. </a:t>
            </a:r>
            <a:endParaRPr lang="en-GB" dirty="0" smtClean="0"/>
          </a:p>
        </p:txBody>
      </p:sp>
    </p:spTree>
    <p:extLst>
      <p:ext uri="{BB962C8B-B14F-4D97-AF65-F5344CB8AC3E}">
        <p14:creationId xmlns:p14="http://schemas.microsoft.com/office/powerpoint/2010/main" val="73791713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Autumn Term – What do Christians believe </a:t>
            </a:r>
            <a:r>
              <a:rPr lang="en-GB" dirty="0" smtClean="0"/>
              <a:t>about incarnation</a:t>
            </a:r>
            <a:r>
              <a:rPr lang="en-GB" dirty="0"/>
              <a:t>?</a:t>
            </a:r>
          </a:p>
        </p:txBody>
      </p:sp>
      <p:sp>
        <p:nvSpPr>
          <p:cNvPr id="3" name="Content Placeholder 2"/>
          <p:cNvSpPr>
            <a:spLocks noGrp="1"/>
          </p:cNvSpPr>
          <p:nvPr>
            <p:ph idx="1"/>
          </p:nvPr>
        </p:nvSpPr>
        <p:spPr>
          <a:xfrm>
            <a:off x="685801" y="2142067"/>
            <a:ext cx="10131425" cy="4381563"/>
          </a:xfrm>
        </p:spPr>
        <p:txBody>
          <a:bodyPr>
            <a:normAutofit/>
          </a:bodyPr>
          <a:lstStyle/>
          <a:p>
            <a:pPr marL="0" indent="0">
              <a:buNone/>
            </a:pPr>
            <a:r>
              <a:rPr lang="en-GB" dirty="0" smtClean="0"/>
              <a:t>Syllabus:</a:t>
            </a:r>
          </a:p>
          <a:p>
            <a:r>
              <a:rPr lang="en-GB" dirty="0"/>
              <a:t>Know that the nativity is found in two gospels: Matthew (</a:t>
            </a:r>
            <a:r>
              <a:rPr lang="en-GB" dirty="0" err="1"/>
              <a:t>ch</a:t>
            </a:r>
            <a:r>
              <a:rPr lang="en-GB" dirty="0"/>
              <a:t> 1-2) and Luke (</a:t>
            </a:r>
            <a:r>
              <a:rPr lang="en-GB" dirty="0" err="1"/>
              <a:t>ch</a:t>
            </a:r>
            <a:r>
              <a:rPr lang="en-GB" dirty="0"/>
              <a:t> 1-2) </a:t>
            </a:r>
            <a:endParaRPr lang="en-GB" dirty="0" smtClean="0"/>
          </a:p>
          <a:p>
            <a:r>
              <a:rPr lang="en-GB" dirty="0" smtClean="0"/>
              <a:t>Understand </a:t>
            </a:r>
            <a:r>
              <a:rPr lang="en-GB" dirty="0"/>
              <a:t>that the two accounts are told from different viewpoints (Mary and </a:t>
            </a:r>
            <a:r>
              <a:rPr lang="en-GB" dirty="0" smtClean="0"/>
              <a:t>Joseph’s)</a:t>
            </a:r>
          </a:p>
          <a:p>
            <a:r>
              <a:rPr lang="en-GB" dirty="0" smtClean="0"/>
              <a:t>Reflect </a:t>
            </a:r>
            <a:r>
              <a:rPr lang="en-GB" dirty="0"/>
              <a:t>on why there may be different accounts. </a:t>
            </a:r>
          </a:p>
          <a:p>
            <a:r>
              <a:rPr lang="en-GB" dirty="0" smtClean="0"/>
              <a:t>The </a:t>
            </a:r>
            <a:r>
              <a:rPr lang="en-GB" dirty="0"/>
              <a:t>Bible account of the virgin birth supports the Christian belief that Jesus is both human and divine. </a:t>
            </a:r>
            <a:endParaRPr lang="en-GB" dirty="0" smtClean="0"/>
          </a:p>
          <a:p>
            <a:r>
              <a:rPr lang="en-GB" dirty="0" smtClean="0"/>
              <a:t>Some </a:t>
            </a:r>
            <a:r>
              <a:rPr lang="en-GB" dirty="0"/>
              <a:t>Christians understand this symbolically and others literally. </a:t>
            </a:r>
          </a:p>
          <a:p>
            <a:r>
              <a:rPr lang="en-GB" dirty="0" smtClean="0"/>
              <a:t>The </a:t>
            </a:r>
            <a:r>
              <a:rPr lang="en-GB" dirty="0"/>
              <a:t>nativity of Jesus concerns the incarnation of Jesus: literally “become flesh”. Incarnation is the belief that Jesus Christ is fully human and fully God. </a:t>
            </a:r>
            <a:endParaRPr lang="en-GB" dirty="0" smtClean="0"/>
          </a:p>
          <a:p>
            <a:r>
              <a:rPr lang="en-GB" dirty="0" smtClean="0"/>
              <a:t>Identify </a:t>
            </a:r>
            <a:r>
              <a:rPr lang="en-GB" dirty="0"/>
              <a:t>how the belief that Jesus is “God is with us” helps a Christian in daily life. Christians pray because they believe that Jesus is with them to listen and to help.</a:t>
            </a:r>
            <a:endParaRPr lang="en-GB" dirty="0" smtClean="0"/>
          </a:p>
        </p:txBody>
      </p:sp>
    </p:spTree>
    <p:extLst>
      <p:ext uri="{BB962C8B-B14F-4D97-AF65-F5344CB8AC3E}">
        <p14:creationId xmlns:p14="http://schemas.microsoft.com/office/powerpoint/2010/main" val="353594172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Spring </a:t>
            </a:r>
            <a:r>
              <a:rPr lang="en-GB" dirty="0"/>
              <a:t>Term – </a:t>
            </a:r>
            <a:r>
              <a:rPr lang="en-GB" dirty="0" smtClean="0"/>
              <a:t>What do Jews believe about G-d and the Covenant? </a:t>
            </a:r>
            <a:endParaRPr lang="en-GB" dirty="0"/>
          </a:p>
        </p:txBody>
      </p:sp>
      <p:sp>
        <p:nvSpPr>
          <p:cNvPr id="3" name="Content Placeholder 2"/>
          <p:cNvSpPr>
            <a:spLocks noGrp="1"/>
          </p:cNvSpPr>
          <p:nvPr>
            <p:ph idx="1"/>
          </p:nvPr>
        </p:nvSpPr>
        <p:spPr>
          <a:xfrm>
            <a:off x="685801" y="2142067"/>
            <a:ext cx="10131425" cy="4258733"/>
          </a:xfrm>
        </p:spPr>
        <p:txBody>
          <a:bodyPr>
            <a:normAutofit fontScale="92500" lnSpcReduction="10000"/>
          </a:bodyPr>
          <a:lstStyle/>
          <a:p>
            <a:pPr marL="0" indent="0">
              <a:buNone/>
            </a:pPr>
            <a:r>
              <a:rPr lang="en-GB" dirty="0" smtClean="0"/>
              <a:t>Syllabus:</a:t>
            </a:r>
          </a:p>
          <a:p>
            <a:r>
              <a:rPr lang="en-GB" dirty="0"/>
              <a:t>Know that Jews have coming of age ceremonies: Bar and Bat Mitzvah (for boys and girls, respectively). These are important because it marks the time when people become responsible for following the </a:t>
            </a:r>
            <a:r>
              <a:rPr lang="en-GB" dirty="0" smtClean="0"/>
              <a:t>Torah.</a:t>
            </a:r>
          </a:p>
          <a:p>
            <a:r>
              <a:rPr lang="en-GB" dirty="0" smtClean="0"/>
              <a:t>Know </a:t>
            </a:r>
            <a:r>
              <a:rPr lang="en-GB" dirty="0"/>
              <a:t>that Abraham is called one of the fathers of </a:t>
            </a:r>
            <a:r>
              <a:rPr lang="en-GB" dirty="0" smtClean="0"/>
              <a:t>Judaism.</a:t>
            </a:r>
          </a:p>
          <a:p>
            <a:r>
              <a:rPr lang="en-GB" dirty="0" smtClean="0"/>
              <a:t>Know </a:t>
            </a:r>
            <a:r>
              <a:rPr lang="en-GB" dirty="0"/>
              <a:t>the story of Abraham who Jews believe was the first person to believe in one God: </a:t>
            </a:r>
          </a:p>
          <a:p>
            <a:pPr lvl="1"/>
            <a:r>
              <a:rPr lang="en-GB" dirty="0" smtClean="0"/>
              <a:t>Abraham </a:t>
            </a:r>
            <a:r>
              <a:rPr lang="en-GB" dirty="0"/>
              <a:t>was rich and lived in Ur; the people worshipped many </a:t>
            </a:r>
            <a:r>
              <a:rPr lang="en-GB" dirty="0" smtClean="0"/>
              <a:t>gods.</a:t>
            </a:r>
          </a:p>
          <a:p>
            <a:pPr lvl="1"/>
            <a:r>
              <a:rPr lang="en-GB" dirty="0" smtClean="0"/>
              <a:t>God </a:t>
            </a:r>
            <a:r>
              <a:rPr lang="en-GB" dirty="0"/>
              <a:t>speaks to Abraham and tells him to leave his home with 3 promises: a relationship with God, numerous descendants and </a:t>
            </a:r>
            <a:r>
              <a:rPr lang="en-GB" dirty="0" smtClean="0"/>
              <a:t>land.</a:t>
            </a:r>
          </a:p>
          <a:p>
            <a:pPr lvl="1"/>
            <a:r>
              <a:rPr lang="en-GB" dirty="0" smtClean="0"/>
              <a:t>But </a:t>
            </a:r>
            <a:r>
              <a:rPr lang="en-GB" dirty="0"/>
              <a:t>Sara is </a:t>
            </a:r>
            <a:r>
              <a:rPr lang="en-GB" dirty="0" smtClean="0"/>
              <a:t>barren.</a:t>
            </a:r>
          </a:p>
          <a:p>
            <a:pPr lvl="1"/>
            <a:r>
              <a:rPr lang="en-GB" dirty="0" smtClean="0"/>
              <a:t>With </a:t>
            </a:r>
            <a:r>
              <a:rPr lang="en-GB" dirty="0"/>
              <a:t>no scriptures or traditions, he puts his faith in </a:t>
            </a:r>
            <a:r>
              <a:rPr lang="en-GB" dirty="0" smtClean="0"/>
              <a:t>God</a:t>
            </a:r>
          </a:p>
          <a:p>
            <a:r>
              <a:rPr lang="en-GB" dirty="0" smtClean="0"/>
              <a:t>Understand </a:t>
            </a:r>
            <a:r>
              <a:rPr lang="en-GB" dirty="0"/>
              <a:t>that, for Jews, the covenant that began with Abraham is an important belief of a two-way relationship. Jews put their faith in God (not blind faith – Abraham often questions God) and God gives his blessings to Abraham and his descendants</a:t>
            </a:r>
            <a:r>
              <a:rPr lang="en-GB" dirty="0" smtClean="0"/>
              <a:t>.</a:t>
            </a:r>
          </a:p>
        </p:txBody>
      </p:sp>
    </p:spTree>
    <p:extLst>
      <p:ext uri="{BB962C8B-B14F-4D97-AF65-F5344CB8AC3E}">
        <p14:creationId xmlns:p14="http://schemas.microsoft.com/office/powerpoint/2010/main" val="255386066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Spring </a:t>
            </a:r>
            <a:r>
              <a:rPr lang="en-GB" dirty="0"/>
              <a:t>Term – </a:t>
            </a:r>
            <a:r>
              <a:rPr lang="en-GB" dirty="0" smtClean="0"/>
              <a:t>What do Jews believe about G-d and the Covenant? (continued)</a:t>
            </a:r>
            <a:endParaRPr lang="en-GB" dirty="0"/>
          </a:p>
        </p:txBody>
      </p:sp>
      <p:sp>
        <p:nvSpPr>
          <p:cNvPr id="3" name="Content Placeholder 2"/>
          <p:cNvSpPr>
            <a:spLocks noGrp="1"/>
          </p:cNvSpPr>
          <p:nvPr>
            <p:ph idx="1"/>
          </p:nvPr>
        </p:nvSpPr>
        <p:spPr>
          <a:xfrm>
            <a:off x="685801" y="2065867"/>
            <a:ext cx="10131425" cy="4630355"/>
          </a:xfrm>
        </p:spPr>
        <p:txBody>
          <a:bodyPr>
            <a:normAutofit fontScale="85000" lnSpcReduction="10000"/>
          </a:bodyPr>
          <a:lstStyle/>
          <a:p>
            <a:pPr marL="0" indent="0">
              <a:buNone/>
            </a:pPr>
            <a:r>
              <a:rPr lang="en-GB" dirty="0" smtClean="0"/>
              <a:t>Syllabus:</a:t>
            </a:r>
          </a:p>
          <a:p>
            <a:r>
              <a:rPr lang="en-GB" dirty="0"/>
              <a:t>Know that Yom Kippur is the holiest day in the Jewish </a:t>
            </a:r>
            <a:r>
              <a:rPr lang="en-GB" dirty="0" smtClean="0"/>
              <a:t>calendar.</a:t>
            </a:r>
          </a:p>
          <a:p>
            <a:pPr lvl="1"/>
            <a:r>
              <a:rPr lang="en-GB" dirty="0" smtClean="0"/>
              <a:t>This </a:t>
            </a:r>
            <a:r>
              <a:rPr lang="en-GB" dirty="0"/>
              <a:t>period starts with Rosh </a:t>
            </a:r>
            <a:r>
              <a:rPr lang="en-GB" dirty="0" smtClean="0"/>
              <a:t>Hashanah </a:t>
            </a:r>
            <a:r>
              <a:rPr lang="en-GB" dirty="0"/>
              <a:t>and ends ten days later with Yom Kippur. It is during this time of fasting that Jews show how sorry they are, and attend the synagogue as often as they can, listening to the Torah; for asking for forgiveness from those who they have wronged, forgive those who have wronged them and ask G-d to forgive them; saying, “And for all these, God of forgiveness, forgive us, pardon us, and grant us atonement</a:t>
            </a:r>
            <a:r>
              <a:rPr lang="en-GB" dirty="0" smtClean="0"/>
              <a:t>”.</a:t>
            </a:r>
          </a:p>
          <a:p>
            <a:r>
              <a:rPr lang="en-GB" dirty="0" smtClean="0"/>
              <a:t>Understand </a:t>
            </a:r>
            <a:r>
              <a:rPr lang="en-GB" dirty="0"/>
              <a:t>how Jews celebrate the Shabbat and why it is considered the most important </a:t>
            </a:r>
            <a:r>
              <a:rPr lang="en-GB" dirty="0" smtClean="0"/>
              <a:t>festival:</a:t>
            </a:r>
          </a:p>
          <a:p>
            <a:pPr lvl="1"/>
            <a:r>
              <a:rPr lang="en-GB" dirty="0" smtClean="0"/>
              <a:t>Timing </a:t>
            </a:r>
            <a:r>
              <a:rPr lang="en-GB" dirty="0"/>
              <a:t>of Shabbat, no work, but study, rest and </a:t>
            </a:r>
            <a:r>
              <a:rPr lang="en-GB" dirty="0" smtClean="0"/>
              <a:t>leisure.</a:t>
            </a:r>
          </a:p>
          <a:p>
            <a:pPr lvl="1"/>
            <a:r>
              <a:rPr lang="en-GB" dirty="0" smtClean="0"/>
              <a:t>Time </a:t>
            </a:r>
            <a:r>
              <a:rPr lang="en-GB" dirty="0"/>
              <a:t>to celebrate belief in one God as </a:t>
            </a:r>
            <a:r>
              <a:rPr lang="en-GB" dirty="0" smtClean="0"/>
              <a:t>creator.</a:t>
            </a:r>
          </a:p>
          <a:p>
            <a:pPr lvl="1"/>
            <a:r>
              <a:rPr lang="en-GB" dirty="0" smtClean="0"/>
              <a:t>Central </a:t>
            </a:r>
            <a:r>
              <a:rPr lang="en-GB" dirty="0"/>
              <a:t>rituals: Kiddush, lighting candles, wine shared, and bread </a:t>
            </a:r>
            <a:r>
              <a:rPr lang="en-GB" dirty="0" smtClean="0"/>
              <a:t>cut.</a:t>
            </a:r>
          </a:p>
          <a:p>
            <a:pPr lvl="1"/>
            <a:r>
              <a:rPr lang="en-GB" dirty="0" smtClean="0"/>
              <a:t>Attendance </a:t>
            </a:r>
            <a:r>
              <a:rPr lang="en-GB" dirty="0"/>
              <a:t>at Synagogue and opening of </a:t>
            </a:r>
            <a:r>
              <a:rPr lang="en-GB" dirty="0" smtClean="0"/>
              <a:t>Ark.</a:t>
            </a:r>
          </a:p>
          <a:p>
            <a:pPr lvl="1"/>
            <a:r>
              <a:rPr lang="en-GB" dirty="0" smtClean="0"/>
              <a:t>Dietary </a:t>
            </a:r>
            <a:r>
              <a:rPr lang="en-GB" dirty="0"/>
              <a:t>rules including kosher and </a:t>
            </a:r>
            <a:r>
              <a:rPr lang="en-GB" dirty="0" err="1"/>
              <a:t>trefah</a:t>
            </a:r>
            <a:r>
              <a:rPr lang="en-GB" dirty="0"/>
              <a:t> and separation of meat and </a:t>
            </a:r>
            <a:r>
              <a:rPr lang="en-GB" dirty="0" smtClean="0"/>
              <a:t>milk.</a:t>
            </a:r>
          </a:p>
          <a:p>
            <a:r>
              <a:rPr lang="en-GB" dirty="0" smtClean="0"/>
              <a:t>Raise </a:t>
            </a:r>
            <a:r>
              <a:rPr lang="en-GB" dirty="0"/>
              <a:t>and suggest answers to relevant questions in response to the concept of a covenant with God</a:t>
            </a:r>
            <a:r>
              <a:rPr lang="en-GB" dirty="0" smtClean="0"/>
              <a:t>.</a:t>
            </a:r>
          </a:p>
          <a:p>
            <a:r>
              <a:rPr lang="en-GB" dirty="0" smtClean="0"/>
              <a:t> </a:t>
            </a:r>
            <a:r>
              <a:rPr lang="en-GB" dirty="0"/>
              <a:t>Attempt to support their answers using reasons and/or information.</a:t>
            </a:r>
          </a:p>
        </p:txBody>
      </p:sp>
    </p:spTree>
    <p:extLst>
      <p:ext uri="{BB962C8B-B14F-4D97-AF65-F5344CB8AC3E}">
        <p14:creationId xmlns:p14="http://schemas.microsoft.com/office/powerpoint/2010/main" val="351458622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Spring Term – </a:t>
            </a:r>
            <a:r>
              <a:rPr lang="en-GB" dirty="0"/>
              <a:t>What do </a:t>
            </a:r>
            <a:r>
              <a:rPr lang="en-GB" dirty="0" smtClean="0"/>
              <a:t>Jews believe about the Torah?  </a:t>
            </a:r>
            <a:endParaRPr lang="en-GB" dirty="0"/>
          </a:p>
        </p:txBody>
      </p:sp>
      <p:sp>
        <p:nvSpPr>
          <p:cNvPr id="3" name="Content Placeholder 2"/>
          <p:cNvSpPr>
            <a:spLocks noGrp="1"/>
          </p:cNvSpPr>
          <p:nvPr>
            <p:ph idx="1"/>
          </p:nvPr>
        </p:nvSpPr>
        <p:spPr>
          <a:xfrm>
            <a:off x="685801" y="2011682"/>
            <a:ext cx="10131425" cy="4555413"/>
          </a:xfrm>
        </p:spPr>
        <p:txBody>
          <a:bodyPr>
            <a:normAutofit fontScale="92500" lnSpcReduction="20000"/>
          </a:bodyPr>
          <a:lstStyle/>
          <a:p>
            <a:pPr marL="0" indent="0">
              <a:buNone/>
            </a:pPr>
            <a:r>
              <a:rPr lang="en-GB" dirty="0"/>
              <a:t>Syllabus: </a:t>
            </a:r>
            <a:endParaRPr lang="en-GB" dirty="0" smtClean="0"/>
          </a:p>
          <a:p>
            <a:r>
              <a:rPr lang="en-GB" dirty="0" smtClean="0"/>
              <a:t>Recall </a:t>
            </a:r>
            <a:r>
              <a:rPr lang="en-GB" dirty="0"/>
              <a:t>that Jewish scriptures are called the </a:t>
            </a:r>
            <a:r>
              <a:rPr lang="en-GB" dirty="0" err="1"/>
              <a:t>Tenakh</a:t>
            </a:r>
            <a:r>
              <a:rPr lang="en-GB" dirty="0"/>
              <a:t>, which are made up of 3 sections: Torah, </a:t>
            </a:r>
            <a:r>
              <a:rPr lang="en-GB" dirty="0" err="1"/>
              <a:t>Nevi’ism</a:t>
            </a:r>
            <a:r>
              <a:rPr lang="en-GB" dirty="0"/>
              <a:t> and Ketuvim. The word </a:t>
            </a:r>
            <a:r>
              <a:rPr lang="en-GB" dirty="0" err="1"/>
              <a:t>Tenakh</a:t>
            </a:r>
            <a:r>
              <a:rPr lang="en-GB" dirty="0"/>
              <a:t>, is made up of these 3 types of writing. </a:t>
            </a:r>
            <a:endParaRPr lang="en-GB" dirty="0" smtClean="0"/>
          </a:p>
          <a:p>
            <a:r>
              <a:rPr lang="en-GB" dirty="0" smtClean="0"/>
              <a:t>Know </a:t>
            </a:r>
            <a:r>
              <a:rPr lang="en-GB" dirty="0"/>
              <a:t>that the Torah is the most important because it tells Jews what God is like and how they should </a:t>
            </a:r>
            <a:r>
              <a:rPr lang="en-GB" dirty="0" smtClean="0"/>
              <a:t>live.</a:t>
            </a:r>
          </a:p>
          <a:p>
            <a:r>
              <a:rPr lang="en-GB" dirty="0" smtClean="0"/>
              <a:t>Know </a:t>
            </a:r>
            <a:r>
              <a:rPr lang="en-GB" dirty="0"/>
              <a:t>that the teachings in the Torah are summed up in the Shema, which is kept on the doorpost of Jewish homes. It says “Hear O Israel, the Lord our God, the Lord is one …” </a:t>
            </a:r>
            <a:endParaRPr lang="en-GB" dirty="0" smtClean="0"/>
          </a:p>
          <a:p>
            <a:r>
              <a:rPr lang="en-GB" dirty="0" smtClean="0"/>
              <a:t>Understand </a:t>
            </a:r>
            <a:r>
              <a:rPr lang="en-GB" dirty="0"/>
              <a:t>that there is also a collection of writings called the Talmud. These contain the teaching of rabbis over many years. It gives more details about how to put the rules found in the Torah into practice. </a:t>
            </a:r>
          </a:p>
          <a:p>
            <a:r>
              <a:rPr lang="en-GB" dirty="0" smtClean="0"/>
              <a:t>Understand </a:t>
            </a:r>
            <a:r>
              <a:rPr lang="en-GB" dirty="0"/>
              <a:t>the meaning of </a:t>
            </a:r>
            <a:r>
              <a:rPr lang="en-GB" dirty="0" err="1"/>
              <a:t>Simchat</a:t>
            </a:r>
            <a:r>
              <a:rPr lang="en-GB" dirty="0"/>
              <a:t> Torah: a ceremony at the end of Sukkot, when the final part of Deuteronomy and the first part of Genesis is read to show that the reading of the Torah never stops. It reminds Jews that it is important to study and obey the Law throughout their lives. </a:t>
            </a:r>
          </a:p>
          <a:p>
            <a:r>
              <a:rPr lang="en-GB" dirty="0" smtClean="0"/>
              <a:t>Raise </a:t>
            </a:r>
            <a:r>
              <a:rPr lang="en-GB" dirty="0"/>
              <a:t>and suggest answers to relevant questions in response to the idea of being able to put into practice the teachings of the </a:t>
            </a:r>
            <a:r>
              <a:rPr lang="en-GB" dirty="0" smtClean="0"/>
              <a:t>Torah.</a:t>
            </a:r>
          </a:p>
          <a:p>
            <a:r>
              <a:rPr lang="en-GB" dirty="0" smtClean="0"/>
              <a:t>Attempt </a:t>
            </a:r>
            <a:r>
              <a:rPr lang="en-GB" dirty="0"/>
              <a:t>to support their answers using reasons and/or information </a:t>
            </a:r>
            <a:endParaRPr lang="en-GB" dirty="0" smtClean="0"/>
          </a:p>
        </p:txBody>
      </p:sp>
    </p:spTree>
    <p:extLst>
      <p:ext uri="{BB962C8B-B14F-4D97-AF65-F5344CB8AC3E}">
        <p14:creationId xmlns:p14="http://schemas.microsoft.com/office/powerpoint/2010/main" val="189520906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Summer Term – </a:t>
            </a:r>
            <a:r>
              <a:rPr lang="en-GB" dirty="0"/>
              <a:t>What do </a:t>
            </a:r>
            <a:r>
              <a:rPr lang="en-GB" dirty="0" smtClean="0"/>
              <a:t>Muslims </a:t>
            </a:r>
            <a:r>
              <a:rPr lang="en-GB" dirty="0"/>
              <a:t>believe about </a:t>
            </a:r>
            <a:r>
              <a:rPr lang="en-GB" dirty="0" smtClean="0"/>
              <a:t>Islam?  </a:t>
            </a:r>
            <a:endParaRPr lang="en-GB" dirty="0"/>
          </a:p>
        </p:txBody>
      </p:sp>
      <p:sp>
        <p:nvSpPr>
          <p:cNvPr id="3" name="Content Placeholder 2"/>
          <p:cNvSpPr>
            <a:spLocks noGrp="1"/>
          </p:cNvSpPr>
          <p:nvPr>
            <p:ph idx="1"/>
          </p:nvPr>
        </p:nvSpPr>
        <p:spPr>
          <a:xfrm>
            <a:off x="685801" y="2142067"/>
            <a:ext cx="10131425" cy="4340620"/>
          </a:xfrm>
        </p:spPr>
        <p:txBody>
          <a:bodyPr>
            <a:normAutofit/>
          </a:bodyPr>
          <a:lstStyle/>
          <a:p>
            <a:pPr marL="0" indent="0">
              <a:buNone/>
            </a:pPr>
            <a:r>
              <a:rPr lang="en-GB" dirty="0"/>
              <a:t>Syllabus</a:t>
            </a:r>
            <a:r>
              <a:rPr lang="en-GB" dirty="0" smtClean="0"/>
              <a:t>: </a:t>
            </a:r>
          </a:p>
          <a:p>
            <a:r>
              <a:rPr lang="en-GB" dirty="0"/>
              <a:t>Understand that the Qur’an is the original and most basic source of God’s Law, but Hadith provide Muslims with the practical interpretations of how to apply the Qur’an to everyday life. Muslims believe Muhammad received instructions from Gabriel and so these are as valid as those in the </a:t>
            </a:r>
            <a:r>
              <a:rPr lang="en-GB" dirty="0" smtClean="0"/>
              <a:t>Qur’an.</a:t>
            </a:r>
          </a:p>
          <a:p>
            <a:r>
              <a:rPr lang="en-GB" dirty="0" smtClean="0"/>
              <a:t>Know </a:t>
            </a:r>
            <a:r>
              <a:rPr lang="en-GB" dirty="0"/>
              <a:t>that humans have the role of </a:t>
            </a:r>
            <a:r>
              <a:rPr lang="en-GB" dirty="0" err="1"/>
              <a:t>Khalifah</a:t>
            </a:r>
            <a:r>
              <a:rPr lang="en-GB" dirty="0"/>
              <a:t>, trustees of Allah’s creation. All things belong to Allah. Muslims have always studied nature for signs and wonders of </a:t>
            </a:r>
            <a:r>
              <a:rPr lang="en-GB" dirty="0" smtClean="0"/>
              <a:t>Allah.</a:t>
            </a:r>
          </a:p>
          <a:p>
            <a:r>
              <a:rPr lang="en-GB" dirty="0" smtClean="0"/>
              <a:t>Understand </a:t>
            </a:r>
            <a:r>
              <a:rPr lang="en-GB" dirty="0"/>
              <a:t>that the practices of Zakat (giving) and </a:t>
            </a:r>
            <a:r>
              <a:rPr lang="en-GB" dirty="0" err="1"/>
              <a:t>Saum</a:t>
            </a:r>
            <a:r>
              <a:rPr lang="en-GB" dirty="0"/>
              <a:t> (fasting during Ramadan) illustrate the concept of </a:t>
            </a:r>
            <a:r>
              <a:rPr lang="en-GB" dirty="0" err="1" smtClean="0"/>
              <a:t>Khalifah</a:t>
            </a:r>
            <a:r>
              <a:rPr lang="en-GB" dirty="0" smtClean="0"/>
              <a:t>:</a:t>
            </a:r>
          </a:p>
          <a:p>
            <a:pPr lvl="1"/>
            <a:r>
              <a:rPr lang="en-GB" dirty="0" smtClean="0"/>
              <a:t>Zakat </a:t>
            </a:r>
            <a:r>
              <a:rPr lang="en-GB" dirty="0"/>
              <a:t>(giving) is a duty (something you must do) not charity (something you might chose to do); it should be done anonymously, receiving no praise. </a:t>
            </a:r>
            <a:endParaRPr lang="en-GB" dirty="0" smtClean="0"/>
          </a:p>
          <a:p>
            <a:pPr lvl="1"/>
            <a:r>
              <a:rPr lang="en-GB" dirty="0" err="1" smtClean="0"/>
              <a:t>Saum</a:t>
            </a:r>
            <a:r>
              <a:rPr lang="en-GB" dirty="0" smtClean="0"/>
              <a:t> </a:t>
            </a:r>
            <a:r>
              <a:rPr lang="en-GB" dirty="0"/>
              <a:t>(fasting during Ramadan) is an act of learning to appreciate all that God has provided. </a:t>
            </a:r>
          </a:p>
        </p:txBody>
      </p:sp>
    </p:spTree>
    <p:extLst>
      <p:ext uri="{BB962C8B-B14F-4D97-AF65-F5344CB8AC3E}">
        <p14:creationId xmlns:p14="http://schemas.microsoft.com/office/powerpoint/2010/main" val="154992589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Summer Term – </a:t>
            </a:r>
            <a:r>
              <a:rPr lang="en-GB" dirty="0"/>
              <a:t>What do </a:t>
            </a:r>
            <a:r>
              <a:rPr lang="en-GB" dirty="0" smtClean="0"/>
              <a:t>Muslims </a:t>
            </a:r>
            <a:r>
              <a:rPr lang="en-GB" dirty="0"/>
              <a:t>believe about </a:t>
            </a:r>
            <a:r>
              <a:rPr lang="en-GB" dirty="0" smtClean="0"/>
              <a:t>Islam? (continued)</a:t>
            </a:r>
            <a:endParaRPr lang="en-GB" dirty="0"/>
          </a:p>
        </p:txBody>
      </p:sp>
      <p:sp>
        <p:nvSpPr>
          <p:cNvPr id="3" name="Content Placeholder 2"/>
          <p:cNvSpPr>
            <a:spLocks noGrp="1"/>
          </p:cNvSpPr>
          <p:nvPr>
            <p:ph idx="1"/>
          </p:nvPr>
        </p:nvSpPr>
        <p:spPr>
          <a:xfrm>
            <a:off x="685801" y="2142067"/>
            <a:ext cx="10131425" cy="4340620"/>
          </a:xfrm>
        </p:spPr>
        <p:txBody>
          <a:bodyPr>
            <a:normAutofit lnSpcReduction="10000"/>
          </a:bodyPr>
          <a:lstStyle/>
          <a:p>
            <a:pPr marL="0" indent="0">
              <a:buNone/>
            </a:pPr>
            <a:r>
              <a:rPr lang="en-GB" dirty="0"/>
              <a:t>Syllabus</a:t>
            </a:r>
            <a:r>
              <a:rPr lang="en-GB" dirty="0" smtClean="0"/>
              <a:t>: </a:t>
            </a:r>
          </a:p>
          <a:p>
            <a:r>
              <a:rPr lang="en-GB" dirty="0" smtClean="0"/>
              <a:t>Know </a:t>
            </a:r>
            <a:r>
              <a:rPr lang="en-GB" dirty="0"/>
              <a:t>the story of Bilal and understand why this story is important to </a:t>
            </a:r>
            <a:r>
              <a:rPr lang="en-GB" dirty="0" smtClean="0"/>
              <a:t>Muslims:</a:t>
            </a:r>
          </a:p>
          <a:p>
            <a:pPr lvl="1"/>
            <a:r>
              <a:rPr lang="en-GB" dirty="0" smtClean="0"/>
              <a:t>Bilal </a:t>
            </a:r>
            <a:r>
              <a:rPr lang="en-GB" dirty="0"/>
              <a:t>is a black African slave; refuses to obey his master to attack one of Muhammad’s followers who claimed that all people are equal; while imprisoned, waiting to be punished, he became a Muslim; close to death he was sold to Abu Bakr one of Muhammad’s closest companions; Bilal was freed; Bilal became the first Muezzin (gave the first call to prayer at the first mosque in Medina and then at the </a:t>
            </a:r>
            <a:r>
              <a:rPr lang="en-GB" dirty="0" err="1" smtClean="0"/>
              <a:t>Ka’bah</a:t>
            </a:r>
            <a:r>
              <a:rPr lang="en-GB" dirty="0" smtClean="0"/>
              <a:t>). </a:t>
            </a:r>
          </a:p>
          <a:p>
            <a:r>
              <a:rPr lang="en-GB" dirty="0" smtClean="0"/>
              <a:t>Meaning</a:t>
            </a:r>
            <a:r>
              <a:rPr lang="en-GB" dirty="0"/>
              <a:t>: this story emphasises that people should be judged not by their position in society or race, but on their commitment to obey Allah’s commands. </a:t>
            </a:r>
          </a:p>
          <a:p>
            <a:pPr lvl="1"/>
            <a:r>
              <a:rPr lang="en-GB" dirty="0" smtClean="0"/>
              <a:t>That </a:t>
            </a:r>
            <a:r>
              <a:rPr lang="en-GB" dirty="0"/>
              <a:t>Allah alone is worthy of </a:t>
            </a:r>
            <a:r>
              <a:rPr lang="en-GB" dirty="0" smtClean="0"/>
              <a:t>worship.</a:t>
            </a:r>
          </a:p>
          <a:p>
            <a:pPr lvl="1"/>
            <a:r>
              <a:rPr lang="en-GB" dirty="0" smtClean="0"/>
              <a:t>Bilal </a:t>
            </a:r>
            <a:r>
              <a:rPr lang="en-GB" dirty="0"/>
              <a:t>exemplified his dedication to Allah, even risking his own life. He is a role model to </a:t>
            </a:r>
            <a:r>
              <a:rPr lang="en-GB" dirty="0" smtClean="0"/>
              <a:t>Muslims.</a:t>
            </a:r>
          </a:p>
          <a:p>
            <a:r>
              <a:rPr lang="en-GB" dirty="0" smtClean="0"/>
              <a:t> </a:t>
            </a:r>
            <a:r>
              <a:rPr lang="en-GB" dirty="0"/>
              <a:t>Raise and suggest answers to relevant questions in response to what they have learnt about the Islamic belief in submitting to the will of Allah. </a:t>
            </a:r>
          </a:p>
          <a:p>
            <a:r>
              <a:rPr lang="en-GB" dirty="0" smtClean="0"/>
              <a:t>Attempt </a:t>
            </a:r>
            <a:r>
              <a:rPr lang="en-GB" dirty="0"/>
              <a:t>to support their answers using reasons and/or information</a:t>
            </a:r>
          </a:p>
        </p:txBody>
      </p:sp>
    </p:spTree>
    <p:extLst>
      <p:ext uri="{BB962C8B-B14F-4D97-AF65-F5344CB8AC3E}">
        <p14:creationId xmlns:p14="http://schemas.microsoft.com/office/powerpoint/2010/main" val="420295175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Summer Term – </a:t>
            </a:r>
            <a:r>
              <a:rPr lang="en-GB" dirty="0"/>
              <a:t>What do </a:t>
            </a:r>
            <a:r>
              <a:rPr lang="en-GB" dirty="0" smtClean="0"/>
              <a:t>Muslims </a:t>
            </a:r>
            <a:r>
              <a:rPr lang="en-GB" dirty="0"/>
              <a:t>believe about </a:t>
            </a:r>
            <a:r>
              <a:rPr lang="en-GB" dirty="0" err="1" smtClean="0"/>
              <a:t>Iman</a:t>
            </a:r>
            <a:r>
              <a:rPr lang="en-GB" dirty="0"/>
              <a:t> </a:t>
            </a:r>
            <a:r>
              <a:rPr lang="en-GB" dirty="0" smtClean="0"/>
              <a:t>(faith)</a:t>
            </a:r>
            <a:endParaRPr lang="en-GB" dirty="0"/>
          </a:p>
        </p:txBody>
      </p:sp>
      <p:sp>
        <p:nvSpPr>
          <p:cNvPr id="3" name="Content Placeholder 2"/>
          <p:cNvSpPr>
            <a:spLocks noGrp="1"/>
          </p:cNvSpPr>
          <p:nvPr>
            <p:ph idx="1"/>
          </p:nvPr>
        </p:nvSpPr>
        <p:spPr>
          <a:xfrm>
            <a:off x="685801" y="2011682"/>
            <a:ext cx="10131425" cy="4583549"/>
          </a:xfrm>
        </p:spPr>
        <p:txBody>
          <a:bodyPr>
            <a:normAutofit fontScale="85000" lnSpcReduction="10000"/>
          </a:bodyPr>
          <a:lstStyle/>
          <a:p>
            <a:pPr marL="0" indent="0">
              <a:buNone/>
            </a:pPr>
            <a:r>
              <a:rPr lang="en-GB" dirty="0"/>
              <a:t>Syllabus</a:t>
            </a:r>
            <a:r>
              <a:rPr lang="en-GB" dirty="0" smtClean="0"/>
              <a:t>: </a:t>
            </a:r>
          </a:p>
          <a:p>
            <a:r>
              <a:rPr lang="en-GB" dirty="0"/>
              <a:t>Know the Muslim belief that Muhammad is the final </a:t>
            </a:r>
            <a:r>
              <a:rPr lang="en-GB" dirty="0" smtClean="0"/>
              <a:t>Prophet.</a:t>
            </a:r>
          </a:p>
          <a:p>
            <a:r>
              <a:rPr lang="en-GB" dirty="0" smtClean="0"/>
              <a:t>Know </a:t>
            </a:r>
            <a:r>
              <a:rPr lang="en-GB" dirty="0"/>
              <a:t>the names of Prophets that lived before Muhammad who are named in the Qur’an, including: Adam, Abraham, Moses and Jesus. According to the Qur’an these prophets taught essentially the same religion (din) (from Adam to Muhammad). know that all the Prophets before Muhammad were given the same message. Muslims do not criticise the prophets of other religions, because of this. Muslims show great respect to these by adding the phrase, ‘peace be upon them’. They also show great respect to the sacred texts of other religions; such as gospels and </a:t>
            </a:r>
            <a:r>
              <a:rPr lang="en-GB" dirty="0" smtClean="0"/>
              <a:t>Torah.</a:t>
            </a:r>
          </a:p>
          <a:p>
            <a:r>
              <a:rPr lang="en-GB" dirty="0" smtClean="0"/>
              <a:t>Know </a:t>
            </a:r>
            <a:r>
              <a:rPr lang="en-GB" dirty="0"/>
              <a:t>the Muslim belief that humans have a tendency to forget, ignore or tamper with, God’s clear message. </a:t>
            </a:r>
          </a:p>
          <a:p>
            <a:r>
              <a:rPr lang="en-GB" dirty="0" smtClean="0"/>
              <a:t>Understand </a:t>
            </a:r>
            <a:r>
              <a:rPr lang="en-GB" dirty="0"/>
              <a:t>that the Muslims believe the Qur’an is (a) the word of God not a human creation, (b) is the authentic version of the revelations to Muhammad in word, rhythm (it is poetic) and so must be read in Arabic, (c) the most comprehensive and final book of knowledge and instruction to believers. </a:t>
            </a:r>
          </a:p>
          <a:p>
            <a:r>
              <a:rPr lang="en-GB" dirty="0" smtClean="0"/>
              <a:t>Know </a:t>
            </a:r>
            <a:r>
              <a:rPr lang="en-GB" dirty="0"/>
              <a:t>that Islam means “Submission (to the will of Allah)” and the word Muslims means someone who has willingly submitted themselves to </a:t>
            </a:r>
            <a:r>
              <a:rPr lang="en-GB" dirty="0" smtClean="0"/>
              <a:t>Allah.</a:t>
            </a:r>
          </a:p>
          <a:p>
            <a:r>
              <a:rPr lang="en-GB" dirty="0" smtClean="0"/>
              <a:t>Understand </a:t>
            </a:r>
            <a:r>
              <a:rPr lang="en-GB" dirty="0"/>
              <a:t>the Muslim belief that humans have not followed God’s message in the past because of over self-confidence (hubris) and so </a:t>
            </a:r>
            <a:r>
              <a:rPr lang="en-GB" dirty="0" smtClean="0"/>
              <a:t>they forgot it, ignored </a:t>
            </a:r>
            <a:r>
              <a:rPr lang="en-GB" dirty="0"/>
              <a:t>it </a:t>
            </a:r>
            <a:r>
              <a:rPr lang="en-GB" dirty="0" smtClean="0"/>
              <a:t>and/or tampered </a:t>
            </a:r>
            <a:r>
              <a:rPr lang="en-GB" dirty="0"/>
              <a:t>with it</a:t>
            </a:r>
          </a:p>
        </p:txBody>
      </p:sp>
    </p:spTree>
    <p:extLst>
      <p:ext uri="{BB962C8B-B14F-4D97-AF65-F5344CB8AC3E}">
        <p14:creationId xmlns:p14="http://schemas.microsoft.com/office/powerpoint/2010/main" val="3303122720"/>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elestial">
  <a:themeElements>
    <a:clrScheme name="Celestial">
      <a:dk1>
        <a:sysClr val="windowText" lastClr="000000"/>
      </a:dk1>
      <a:lt1>
        <a:sysClr val="window" lastClr="FFFFFF"/>
      </a:lt1>
      <a:dk2>
        <a:srgbClr val="104C7E"/>
      </a:dk2>
      <a:lt2>
        <a:srgbClr val="EBEBEB"/>
      </a:lt2>
      <a:accent1>
        <a:srgbClr val="94CE67"/>
      </a:accent1>
      <a:accent2>
        <a:srgbClr val="49D1CD"/>
      </a:accent2>
      <a:accent3>
        <a:srgbClr val="61A5D6"/>
      </a:accent3>
      <a:accent4>
        <a:srgbClr val="9D8CD3"/>
      </a:accent4>
      <a:accent5>
        <a:srgbClr val="E45C8A"/>
      </a:accent5>
      <a:accent6>
        <a:srgbClr val="F98C61"/>
      </a:accent6>
      <a:hlink>
        <a:srgbClr val="AAF172"/>
      </a:hlink>
      <a:folHlink>
        <a:srgbClr val="E7F19A"/>
      </a:folHlink>
    </a:clrScheme>
    <a:fontScheme name="Celestial">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elestial">
      <a:fillStyleLst>
        <a:solidFill>
          <a:schemeClr val="phClr"/>
        </a:solidFill>
        <a:gradFill rotWithShape="1">
          <a:gsLst>
            <a:gs pos="0">
              <a:schemeClr val="phClr">
                <a:tint val="70000"/>
                <a:lumMod val="110000"/>
              </a:schemeClr>
            </a:gs>
            <a:gs pos="100000">
              <a:schemeClr val="phClr">
                <a:tint val="82000"/>
                <a:alpha val="74000"/>
              </a:schemeClr>
            </a:gs>
          </a:gsLst>
          <a:lin ang="5400000" scaled="0"/>
        </a:gradFill>
        <a:gradFill rotWithShape="1">
          <a:gsLst>
            <a:gs pos="0">
              <a:schemeClr val="phClr">
                <a:tint val="98000"/>
                <a:lumMod val="100000"/>
              </a:schemeClr>
            </a:gs>
            <a:gs pos="100000">
              <a:schemeClr val="phClr">
                <a:shade val="88000"/>
                <a:lumMod val="88000"/>
              </a:schemeClr>
            </a:gs>
          </a:gsLst>
          <a:lin ang="5400000" scaled="1"/>
        </a:gradFill>
      </a:fillStyleLst>
      <a:lnStyleLst>
        <a:ln w="9525"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65000"/>
              </a:srgbClr>
            </a:outerShdw>
          </a:effectLst>
          <a:scene3d>
            <a:camera prst="orthographicFront">
              <a:rot lat="0" lon="0" rev="0"/>
            </a:camera>
            <a:lightRig rig="threePt" dir="tl">
              <a:rot lat="0" lon="0" rev="1200000"/>
            </a:lightRig>
          </a:scene3d>
          <a:sp3d>
            <a:bevelT w="38100" h="12700"/>
          </a:sp3d>
        </a:effectStyle>
      </a:effectStyleLst>
      <a:bgFillStyleLst>
        <a:solidFill>
          <a:schemeClr val="phClr"/>
        </a:solidFill>
        <a:gradFill rotWithShape="1">
          <a:gsLst>
            <a:gs pos="0">
              <a:schemeClr val="phClr">
                <a:tint val="90000"/>
                <a:shade val="96000"/>
                <a:hueMod val="100000"/>
                <a:satMod val="180000"/>
                <a:lumMod val="110000"/>
              </a:schemeClr>
            </a:gs>
            <a:gs pos="100000">
              <a:schemeClr val="phClr">
                <a:shade val="96000"/>
                <a:satMod val="160000"/>
                <a:lumMod val="100000"/>
              </a:schemeClr>
            </a:gs>
          </a:gsLst>
          <a:lin ang="4740000" scaled="1"/>
        </a:gradFill>
        <a:blipFill>
          <a:blip xmlns:r="http://schemas.openxmlformats.org/officeDocument/2006/relationships" r:embed="rId1"/>
          <a:stretch/>
        </a:blipFill>
      </a:bgFillStyleLst>
    </a:fmtScheme>
  </a:themeElements>
  <a:objectDefaults/>
  <a:extraClrSchemeLst/>
  <a:extLst>
    <a:ext uri="{05A4C25C-085E-4340-85A3-A5531E510DB2}">
      <thm15:themeFamily xmlns:thm15="http://schemas.microsoft.com/office/thememl/2012/main" name="Celestial" id="{C4BB2A3D-0E93-4C5F-B0D2-9D3FCE089CC5}" vid="{E44E6A2F-09CD-4BE0-B42D-107FF03CEED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Celestial</Template>
  <TotalTime>2877</TotalTime>
  <Words>1657</Words>
  <Application>Microsoft Office PowerPoint</Application>
  <PresentationFormat>Widescreen</PresentationFormat>
  <Paragraphs>76</Paragraphs>
  <Slides>9</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9</vt:i4>
      </vt:variant>
    </vt:vector>
  </HeadingPairs>
  <TitlesOfParts>
    <vt:vector size="13" baseType="lpstr">
      <vt:lpstr>Arial</vt:lpstr>
      <vt:lpstr>Calibri</vt:lpstr>
      <vt:lpstr>Century Gothic</vt:lpstr>
      <vt:lpstr>Celestial</vt:lpstr>
      <vt:lpstr>Religious Education Year 5</vt:lpstr>
      <vt:lpstr>Autumn Term – What do Christians believe about God?</vt:lpstr>
      <vt:lpstr>Autumn Term – What do Christians believe about incarnation?</vt:lpstr>
      <vt:lpstr>Spring Term – What do Jews believe about G-d and the Covenant? </vt:lpstr>
      <vt:lpstr>Spring Term – What do Jews believe about G-d and the Covenant? (continued)</vt:lpstr>
      <vt:lpstr>Spring Term – What do Jews believe about the Torah?  </vt:lpstr>
      <vt:lpstr>Summer Term – What do Muslims believe about Islam?  </vt:lpstr>
      <vt:lpstr>Summer Term – What do Muslims believe about Islam? (continued)</vt:lpstr>
      <vt:lpstr>Summer Term – What do Muslims believe about Iman (faith)</vt:lpstr>
    </vt:vector>
  </TitlesOfParts>
  <Company>HP Inc.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Religious education Year 1</dc:title>
  <dc:creator>user</dc:creator>
  <cp:lastModifiedBy>Roisin Kennedy</cp:lastModifiedBy>
  <cp:revision>25</cp:revision>
  <dcterms:created xsi:type="dcterms:W3CDTF">2020-08-15T13:11:53Z</dcterms:created>
  <dcterms:modified xsi:type="dcterms:W3CDTF">2022-09-03T08:02:07Z</dcterms:modified>
</cp:coreProperties>
</file>